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3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3948-C69C-4D3A-BA1C-97AB0C6A5C64}" type="datetimeFigureOut">
              <a:rPr lang="en-US" smtClean="0"/>
              <a:t>7/5/2015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FE7D-4557-4137-A841-5863634455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3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3948-C69C-4D3A-BA1C-97AB0C6A5C64}" type="datetimeFigureOut">
              <a:rPr lang="en-US" smtClean="0"/>
              <a:t>7/5/2015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FE7D-4557-4137-A841-5863634455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7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3948-C69C-4D3A-BA1C-97AB0C6A5C64}" type="datetimeFigureOut">
              <a:rPr lang="en-US" smtClean="0"/>
              <a:t>7/5/2015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FE7D-4557-4137-A841-5863634455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3948-C69C-4D3A-BA1C-97AB0C6A5C64}" type="datetimeFigureOut">
              <a:rPr lang="en-US" smtClean="0"/>
              <a:t>7/5/2015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FE7D-4557-4137-A841-5863634455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6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3948-C69C-4D3A-BA1C-97AB0C6A5C64}" type="datetimeFigureOut">
              <a:rPr lang="en-US" smtClean="0"/>
              <a:t>7/5/2015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FE7D-4557-4137-A841-5863634455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3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3948-C69C-4D3A-BA1C-97AB0C6A5C64}" type="datetimeFigureOut">
              <a:rPr lang="en-US" smtClean="0"/>
              <a:t>7/5/2015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FE7D-4557-4137-A841-5863634455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38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3948-C69C-4D3A-BA1C-97AB0C6A5C64}" type="datetimeFigureOut">
              <a:rPr lang="en-US" smtClean="0"/>
              <a:t>7/5/2015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FE7D-4557-4137-A841-5863634455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6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3948-C69C-4D3A-BA1C-97AB0C6A5C64}" type="datetimeFigureOut">
              <a:rPr lang="en-US" smtClean="0"/>
              <a:t>7/5/2015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FE7D-4557-4137-A841-5863634455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3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3948-C69C-4D3A-BA1C-97AB0C6A5C64}" type="datetimeFigureOut">
              <a:rPr lang="en-US" smtClean="0"/>
              <a:t>7/5/2015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FE7D-4557-4137-A841-5863634455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3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3948-C69C-4D3A-BA1C-97AB0C6A5C64}" type="datetimeFigureOut">
              <a:rPr lang="en-US" smtClean="0"/>
              <a:t>7/5/2015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FE7D-4557-4137-A841-5863634455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5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3948-C69C-4D3A-BA1C-97AB0C6A5C64}" type="datetimeFigureOut">
              <a:rPr lang="en-US" smtClean="0"/>
              <a:t>7/5/2015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FE7D-4557-4137-A841-5863634455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93948-C69C-4D3A-BA1C-97AB0C6A5C64}" type="datetimeFigureOut">
              <a:rPr lang="en-US" smtClean="0"/>
              <a:t>7/5/2015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BFE7D-4557-4137-A841-5863634455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2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35283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Variability of the Meridional Overturning Circulation observed since 1993 across the A25-OVIDE section in the North Atlantic subpolar gyre, and its impact on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pump of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anthropogenic CO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5157192"/>
            <a:ext cx="9144000" cy="1700808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P. </a:t>
            </a:r>
            <a:r>
              <a:rPr lang="en-US" b="1" dirty="0" err="1" smtClean="0">
                <a:solidFill>
                  <a:schemeClr val="tx1"/>
                </a:solidFill>
              </a:rPr>
              <a:t>Lherminier</a:t>
            </a:r>
            <a:r>
              <a:rPr lang="en-US" b="1" dirty="0" smtClean="0">
                <a:solidFill>
                  <a:schemeClr val="tx1"/>
                </a:solidFill>
              </a:rPr>
              <a:t> ; H. Mercier ; N. </a:t>
            </a:r>
            <a:r>
              <a:rPr lang="en-US" b="1" dirty="0" err="1" smtClean="0">
                <a:solidFill>
                  <a:schemeClr val="tx1"/>
                </a:solidFill>
              </a:rPr>
              <a:t>Daniault</a:t>
            </a:r>
            <a:r>
              <a:rPr lang="en-US" b="1" dirty="0" smtClean="0">
                <a:solidFill>
                  <a:schemeClr val="tx1"/>
                </a:solidFill>
              </a:rPr>
              <a:t> ; FF. Perez ; P. </a:t>
            </a:r>
            <a:r>
              <a:rPr lang="en-US" b="1" dirty="0" err="1" smtClean="0">
                <a:solidFill>
                  <a:schemeClr val="tx1"/>
                </a:solidFill>
              </a:rPr>
              <a:t>Zunino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; MI. </a:t>
            </a:r>
            <a:r>
              <a:rPr lang="en-US" b="1" dirty="0" err="1" smtClean="0">
                <a:solidFill>
                  <a:schemeClr val="tx1"/>
                </a:solidFill>
              </a:rPr>
              <a:t>García</a:t>
            </a:r>
            <a:r>
              <a:rPr lang="en-US" b="1" dirty="0" smtClean="0">
                <a:solidFill>
                  <a:schemeClr val="tx1"/>
                </a:solidFill>
              </a:rPr>
              <a:t>-Ibáñez ; A. </a:t>
            </a:r>
            <a:r>
              <a:rPr lang="en-US" b="1" dirty="0" err="1" smtClean="0">
                <a:solidFill>
                  <a:schemeClr val="tx1"/>
                </a:solidFill>
              </a:rPr>
              <a:t>Sarafanov</a:t>
            </a:r>
            <a:r>
              <a:rPr lang="en-US" b="1" dirty="0" smtClean="0">
                <a:solidFill>
                  <a:schemeClr val="tx1"/>
                </a:solidFill>
              </a:rPr>
              <a:t> F. Gaillard ; P. Morin ; AF. Rios ; D. </a:t>
            </a:r>
            <a:r>
              <a:rPr lang="en-US" b="1" dirty="0" err="1" smtClean="0">
                <a:solidFill>
                  <a:schemeClr val="tx1"/>
                </a:solidFill>
              </a:rPr>
              <a:t>Desbruyères</a:t>
            </a:r>
            <a:r>
              <a:rPr lang="en-US" b="1" dirty="0" smtClean="0">
                <a:solidFill>
                  <a:schemeClr val="tx1"/>
                </a:solidFill>
              </a:rPr>
              <a:t> ; A. </a:t>
            </a:r>
            <a:r>
              <a:rPr lang="en-US" b="1" dirty="0" err="1" smtClean="0">
                <a:solidFill>
                  <a:schemeClr val="tx1"/>
                </a:solidFill>
              </a:rPr>
              <a:t>Falina</a:t>
            </a:r>
            <a:r>
              <a:rPr lang="en-US" b="1" dirty="0" smtClean="0">
                <a:solidFill>
                  <a:schemeClr val="tx1"/>
                </a:solidFill>
              </a:rPr>
              <a:t> ; B. </a:t>
            </a:r>
            <a:r>
              <a:rPr lang="en-US" b="1" dirty="0" err="1" smtClean="0">
                <a:solidFill>
                  <a:schemeClr val="tx1"/>
                </a:solidFill>
              </a:rPr>
              <a:t>Ferron</a:t>
            </a:r>
            <a:r>
              <a:rPr lang="en-US" b="1" dirty="0" smtClean="0">
                <a:solidFill>
                  <a:schemeClr val="tx1"/>
                </a:solidFill>
              </a:rPr>
              <a:t> ; T. Huck ; V. Thierry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err="1" smtClean="0">
                <a:solidFill>
                  <a:schemeClr val="tx1"/>
                </a:solidFill>
              </a:rPr>
              <a:t>Laboratoire</a:t>
            </a:r>
            <a:r>
              <a:rPr lang="en-US" b="1" dirty="0" smtClean="0">
                <a:solidFill>
                  <a:schemeClr val="tx1"/>
                </a:solidFill>
              </a:rPr>
              <a:t> de Physique des </a:t>
            </a:r>
            <a:r>
              <a:rPr lang="en-US" b="1" dirty="0" err="1" smtClean="0">
                <a:solidFill>
                  <a:schemeClr val="tx1"/>
                </a:solidFill>
              </a:rPr>
              <a:t>Océans</a:t>
            </a:r>
            <a:r>
              <a:rPr lang="en-US" b="1" dirty="0" smtClean="0">
                <a:solidFill>
                  <a:schemeClr val="tx1"/>
                </a:solidFill>
              </a:rPr>
              <a:t>, UMR6523, </a:t>
            </a:r>
            <a:r>
              <a:rPr lang="en-US" b="1" dirty="0" err="1" smtClean="0">
                <a:solidFill>
                  <a:schemeClr val="tx1"/>
                </a:solidFill>
              </a:rPr>
              <a:t>Plouzané</a:t>
            </a:r>
            <a:r>
              <a:rPr lang="en-US" b="1" dirty="0" smtClean="0">
                <a:solidFill>
                  <a:schemeClr val="tx1"/>
                </a:solidFill>
              </a:rPr>
              <a:t>, France</a:t>
            </a:r>
          </a:p>
          <a:p>
            <a:r>
              <a:rPr lang="en-US" b="1" dirty="0" err="1" smtClean="0">
                <a:solidFill>
                  <a:schemeClr val="tx1"/>
                </a:solidFill>
              </a:rPr>
              <a:t>Instituto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Investigaciones</a:t>
            </a:r>
            <a:r>
              <a:rPr lang="en-US" b="1" dirty="0" smtClean="0">
                <a:solidFill>
                  <a:schemeClr val="tx1"/>
                </a:solidFill>
              </a:rPr>
              <a:t> Marinas (CSIC ), </a:t>
            </a:r>
            <a:r>
              <a:rPr lang="en-US" b="1" dirty="0" err="1" smtClean="0">
                <a:solidFill>
                  <a:schemeClr val="tx1"/>
                </a:solidFill>
              </a:rPr>
              <a:t>Departamento</a:t>
            </a:r>
            <a:r>
              <a:rPr lang="en-US" b="1" dirty="0" smtClean="0">
                <a:solidFill>
                  <a:schemeClr val="tx1"/>
                </a:solidFill>
              </a:rPr>
              <a:t> de </a:t>
            </a:r>
            <a:r>
              <a:rPr lang="en-US" b="1" dirty="0" err="1" smtClean="0">
                <a:solidFill>
                  <a:schemeClr val="tx1"/>
                </a:solidFill>
              </a:rPr>
              <a:t>oceanografia</a:t>
            </a:r>
            <a:r>
              <a:rPr lang="en-US" b="1" dirty="0" smtClean="0">
                <a:solidFill>
                  <a:schemeClr val="tx1"/>
                </a:solidFill>
              </a:rPr>
              <a:t>, VIGO, Spain;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P.P. </a:t>
            </a:r>
            <a:r>
              <a:rPr lang="en-US" b="1" dirty="0" err="1" smtClean="0">
                <a:solidFill>
                  <a:schemeClr val="tx1"/>
                </a:solidFill>
              </a:rPr>
              <a:t>Shirshov</a:t>
            </a:r>
            <a:r>
              <a:rPr lang="en-US" b="1" dirty="0" smtClean="0">
                <a:solidFill>
                  <a:schemeClr val="tx1"/>
                </a:solidFill>
              </a:rPr>
              <a:t> Institute of Oceanology, Moscow, Russia;</a:t>
            </a:r>
          </a:p>
        </p:txBody>
      </p:sp>
    </p:spTree>
    <p:extLst>
      <p:ext uri="{BB962C8B-B14F-4D97-AF65-F5344CB8AC3E}">
        <p14:creationId xmlns:p14="http://schemas.microsoft.com/office/powerpoint/2010/main" val="81368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Observing the ocean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556792"/>
            <a:ext cx="5223812" cy="266429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Combining satellite altimetry and ARGO data, we built an index of the Meridional Overturning Circulation in the north-east Atlantic since 1993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5575287" y="1647628"/>
            <a:ext cx="3198561" cy="2199010"/>
            <a:chOff x="0" y="725934"/>
            <a:chExt cx="3198561" cy="219901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934"/>
              <a:ext cx="3198561" cy="2199010"/>
            </a:xfrm>
            <a:prstGeom prst="rect">
              <a:avLst/>
            </a:prstGeom>
          </p:spPr>
        </p:pic>
        <p:sp>
          <p:nvSpPr>
            <p:cNvPr id="6" name="Flèche droite 5"/>
            <p:cNvSpPr/>
            <p:nvPr/>
          </p:nvSpPr>
          <p:spPr>
            <a:xfrm rot="6824957">
              <a:off x="1520727" y="1280385"/>
              <a:ext cx="430825" cy="235662"/>
            </a:xfrm>
            <a:prstGeom prst="rightArrow">
              <a:avLst>
                <a:gd name="adj1" fmla="val 50000"/>
                <a:gd name="adj2" fmla="val 624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èche droite 6"/>
            <p:cNvSpPr/>
            <p:nvPr/>
          </p:nvSpPr>
          <p:spPr>
            <a:xfrm rot="19905547">
              <a:off x="1993096" y="1776941"/>
              <a:ext cx="430825" cy="235662"/>
            </a:xfrm>
            <a:prstGeom prst="rightArrow">
              <a:avLst>
                <a:gd name="adj1" fmla="val 50000"/>
                <a:gd name="adj2" fmla="val 62413"/>
              </a:avLst>
            </a:prstGeom>
            <a:solidFill>
              <a:schemeClr val="accent2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Connecteur droit 7"/>
            <p:cNvCxnSpPr/>
            <p:nvPr/>
          </p:nvCxnSpPr>
          <p:spPr>
            <a:xfrm>
              <a:off x="1552250" y="1449659"/>
              <a:ext cx="312234" cy="624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oneTexte 8"/>
          <p:cNvSpPr txBox="1"/>
          <p:nvPr/>
        </p:nvSpPr>
        <p:spPr>
          <a:xfrm>
            <a:off x="395536" y="450912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This index was validated by in-situ independent estimates from biennial OVIDE oceanographic cruises since 2002</a:t>
            </a:r>
          </a:p>
        </p:txBody>
      </p:sp>
    </p:spTree>
    <p:extLst>
      <p:ext uri="{BB962C8B-B14F-4D97-AF65-F5344CB8AC3E}">
        <p14:creationId xmlns:p14="http://schemas.microsoft.com/office/powerpoint/2010/main" val="4040282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44" y="26422"/>
            <a:ext cx="5866758" cy="40506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8" b="7985"/>
          <a:stretch/>
        </p:blipFill>
        <p:spPr bwMode="auto">
          <a:xfrm>
            <a:off x="0" y="3312760"/>
            <a:ext cx="6660232" cy="354523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5851" y="908720"/>
            <a:ext cx="3525090" cy="1656184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Meridional Overturning Circulation</a:t>
            </a:r>
            <a:endParaRPr lang="en-US" sz="4000" b="1" dirty="0"/>
          </a:p>
        </p:txBody>
      </p:sp>
      <p:sp>
        <p:nvSpPr>
          <p:cNvPr id="16" name="Rectangle 15"/>
          <p:cNvSpPr/>
          <p:nvPr/>
        </p:nvSpPr>
        <p:spPr>
          <a:xfrm>
            <a:off x="6530849" y="5116403"/>
            <a:ext cx="2613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/>
              <a:t>Mercier et al., 2015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936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 of the MOC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A strong decadal variability is observed, confirmed by the latest observations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Models give clues on the underlying mechanisms </a:t>
            </a:r>
            <a:r>
              <a:rPr lang="en-US" sz="2400" dirty="0" smtClean="0"/>
              <a:t>(</a:t>
            </a:r>
            <a:r>
              <a:rPr lang="en-US" sz="2400" i="1" dirty="0" err="1" smtClean="0"/>
              <a:t>Visbeck</a:t>
            </a:r>
            <a:r>
              <a:rPr lang="en-US" sz="2400" i="1" dirty="0" smtClean="0"/>
              <a:t> et al., 2003; Barrier et al., 2014</a:t>
            </a:r>
            <a:r>
              <a:rPr lang="en-US" sz="2400" dirty="0" smtClean="0"/>
              <a:t>…)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The intensity of the MOC is essential not only for the heat transport to the Arctic, but also for the storage of anthropogenic CO</a:t>
            </a:r>
            <a:r>
              <a:rPr lang="en-US" baseline="-25000" dirty="0" smtClean="0"/>
              <a:t>2</a:t>
            </a:r>
            <a:r>
              <a:rPr lang="en-US" dirty="0" smtClean="0"/>
              <a:t> in the North Atlantic, that accounts for 25% of the total storage in the ocean.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855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storage in the North Atlantic</a:t>
            </a:r>
            <a:endParaRPr lang="en-US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4427984" y="1133954"/>
            <a:ext cx="4608512" cy="545331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The concentration of anthropogenic carbon increases in the whole subpolar gyre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Its storage is modulated by the </a:t>
            </a:r>
            <a:r>
              <a:rPr lang="en-US" dirty="0" smtClean="0"/>
              <a:t>intensity of the </a:t>
            </a:r>
            <a:r>
              <a:rPr lang="en-US" dirty="0" smtClean="0"/>
              <a:t>MOC that brings the Cant-rich subtropical water to the areas of deep-water formation (</a:t>
            </a:r>
            <a:r>
              <a:rPr lang="en-US" sz="2800" i="1" dirty="0" smtClean="0"/>
              <a:t>Perez</a:t>
            </a:r>
            <a:r>
              <a:rPr lang="en-US" sz="2800" i="1" dirty="0" smtClean="0"/>
              <a:t> et al., 2013</a:t>
            </a:r>
            <a:r>
              <a:rPr lang="en-US" i="1" dirty="0" smtClean="0"/>
              <a:t>)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An index was built to evaluate the impact of the MOC on the CO</a:t>
            </a:r>
            <a:r>
              <a:rPr lang="en-US" baseline="-25000" dirty="0" smtClean="0"/>
              <a:t>2</a:t>
            </a:r>
            <a:r>
              <a:rPr lang="en-US" dirty="0" smtClean="0"/>
              <a:t> physical pump in models (</a:t>
            </a:r>
            <a:r>
              <a:rPr lang="en-US" sz="2800" i="1" dirty="0" err="1" smtClean="0"/>
              <a:t>Zunino</a:t>
            </a:r>
            <a:r>
              <a:rPr lang="en-US" sz="2800" i="1" dirty="0" smtClean="0"/>
              <a:t> et al., 2014</a:t>
            </a:r>
            <a:r>
              <a:rPr lang="en-US" i="1" dirty="0" smtClean="0"/>
              <a:t>)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6" t="13255" r="11104" b="12308"/>
          <a:stretch/>
        </p:blipFill>
        <p:spPr>
          <a:xfrm>
            <a:off x="251519" y="1288056"/>
            <a:ext cx="4035815" cy="163688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58083"/>
            <a:ext cx="4179831" cy="160505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" y="4836254"/>
            <a:ext cx="4190577" cy="164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86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2401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325</Words>
  <Application>Microsoft Office PowerPoint</Application>
  <PresentationFormat>Affichage à l'écran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Variability of the Meridional Overturning Circulation observed since 1993 across the A25-OVIDE section in the North Atlantic subpolar gyre, and its impact on the physical pump of the anthropogenic CO2</vt:lpstr>
      <vt:lpstr>Observing the ocean</vt:lpstr>
      <vt:lpstr>Meridional Overturning Circulation</vt:lpstr>
      <vt:lpstr>Variability of the MOC</vt:lpstr>
      <vt:lpstr>CO2 storage in the North Atlantic</vt:lpstr>
      <vt:lpstr>Thank you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LHERMINIER, Ifremer Brest PDG-ODE-LPO, 0</dc:creator>
  <cp:lastModifiedBy>Pascale LHERMINIER, Ifremer Brest PDG-ODE-LPO, 0</cp:lastModifiedBy>
  <cp:revision>24</cp:revision>
  <dcterms:created xsi:type="dcterms:W3CDTF">2015-07-05T17:22:34Z</dcterms:created>
  <dcterms:modified xsi:type="dcterms:W3CDTF">2015-07-05T21:00:35Z</dcterms:modified>
</cp:coreProperties>
</file>