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0279975" cy="42806938"/>
  <p:notesSz cx="7559675" cy="10691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633">
          <p15:clr>
            <a:srgbClr val="A4A3A4"/>
          </p15:clr>
        </p15:guide>
        <p15:guide id="2" pos="7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5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660"/>
    <p:restoredTop sz="92152" autoAdjust="0"/>
  </p:normalViewPr>
  <p:slideViewPr>
    <p:cSldViewPr snapToGrid="0" snapToObjects="1">
      <p:cViewPr>
        <p:scale>
          <a:sx n="40" d="100"/>
          <a:sy n="40" d="100"/>
        </p:scale>
        <p:origin x="248" y="-6096"/>
      </p:cViewPr>
      <p:guideLst>
        <p:guide orient="horz" pos="10633"/>
        <p:guide pos="73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PlaceHolder 1"/>
          <p:cNvSpPr>
            <a:spLocks noGrp="1"/>
          </p:cNvSpPr>
          <p:nvPr>
            <p:ph type="body"/>
          </p:nvPr>
        </p:nvSpPr>
        <p:spPr>
          <a:xfrm>
            <a:off x="756000" y="5078520"/>
            <a:ext cx="6047640" cy="4811040"/>
          </a:xfrm>
          <a:prstGeom prst="rect">
            <a:avLst/>
          </a:prstGeom>
        </p:spPr>
        <p:txBody>
          <a:bodyPr lIns="0" tIns="0" rIns="0" bIns="0"/>
          <a:lstStyle/>
          <a:p>
            <a:r>
              <a:rPr lang="fr-FR" sz="2000">
                <a:latin typeface="Arial"/>
              </a:rPr>
              <a:t>Cliquez pour modifier le format des notes</a:t>
            </a:r>
            <a:endParaRPr/>
          </a:p>
        </p:txBody>
      </p:sp>
      <p:sp>
        <p:nvSpPr>
          <p:cNvPr id="38" name="PlaceHolder 2"/>
          <p:cNvSpPr>
            <a:spLocks noGrp="1"/>
          </p:cNvSpPr>
          <p:nvPr>
            <p:ph type="hdr"/>
          </p:nvPr>
        </p:nvSpPr>
        <p:spPr>
          <a:xfrm>
            <a:off x="0" y="0"/>
            <a:ext cx="3280680" cy="534240"/>
          </a:xfrm>
          <a:prstGeom prst="rect">
            <a:avLst/>
          </a:prstGeom>
        </p:spPr>
        <p:txBody>
          <a:bodyPr lIns="0" tIns="0" rIns="0" bIns="0"/>
          <a:lstStyle/>
          <a:p>
            <a:r>
              <a:rPr lang="fr-FR" sz="1400">
                <a:latin typeface="Times New Roman"/>
              </a:rPr>
              <a:t>&lt;en-tête&gt;</a:t>
            </a:r>
            <a:endParaRPr/>
          </a:p>
        </p:txBody>
      </p:sp>
      <p:sp>
        <p:nvSpPr>
          <p:cNvPr id="39" name="PlaceHolder 3"/>
          <p:cNvSpPr>
            <a:spLocks noGrp="1"/>
          </p:cNvSpPr>
          <p:nvPr>
            <p:ph type="dt"/>
          </p:nvPr>
        </p:nvSpPr>
        <p:spPr>
          <a:xfrm>
            <a:off x="4278960" y="0"/>
            <a:ext cx="3280680" cy="534240"/>
          </a:xfrm>
          <a:prstGeom prst="rect">
            <a:avLst/>
          </a:prstGeom>
        </p:spPr>
        <p:txBody>
          <a:bodyPr lIns="0" tIns="0" rIns="0" bIns="0"/>
          <a:lstStyle/>
          <a:p>
            <a:pPr algn="r"/>
            <a:r>
              <a:rPr lang="fr-FR" sz="1400">
                <a:latin typeface="Times New Roman"/>
              </a:rPr>
              <a:t>&lt;date/heure&gt;</a:t>
            </a:r>
            <a:endParaRPr/>
          </a:p>
        </p:txBody>
      </p:sp>
      <p:sp>
        <p:nvSpPr>
          <p:cNvPr id="40" name="PlaceHolder 4"/>
          <p:cNvSpPr>
            <a:spLocks noGrp="1"/>
          </p:cNvSpPr>
          <p:nvPr>
            <p:ph type="ftr"/>
          </p:nvPr>
        </p:nvSpPr>
        <p:spPr>
          <a:xfrm>
            <a:off x="0" y="10157400"/>
            <a:ext cx="3280680" cy="534240"/>
          </a:xfrm>
          <a:prstGeom prst="rect">
            <a:avLst/>
          </a:prstGeom>
        </p:spPr>
        <p:txBody>
          <a:bodyPr lIns="0" tIns="0" rIns="0" bIns="0" anchor="b"/>
          <a:lstStyle/>
          <a:p>
            <a:r>
              <a:rPr lang="fr-FR" sz="1400">
                <a:latin typeface="Times New Roman"/>
              </a:rPr>
              <a:t>&lt;pied de page&gt;</a:t>
            </a:r>
            <a:endParaRPr/>
          </a:p>
        </p:txBody>
      </p:sp>
      <p:sp>
        <p:nvSpPr>
          <p:cNvPr id="41" name="PlaceHolder 5"/>
          <p:cNvSpPr>
            <a:spLocks noGrp="1"/>
          </p:cNvSpPr>
          <p:nvPr>
            <p:ph type="sldNum"/>
          </p:nvPr>
        </p:nvSpPr>
        <p:spPr>
          <a:xfrm>
            <a:off x="4278960" y="10157400"/>
            <a:ext cx="3280680" cy="534240"/>
          </a:xfrm>
          <a:prstGeom prst="rect">
            <a:avLst/>
          </a:prstGeom>
        </p:spPr>
        <p:txBody>
          <a:bodyPr lIns="0" tIns="0" rIns="0" bIns="0" anchor="b"/>
          <a:lstStyle/>
          <a:p>
            <a:pPr algn="r"/>
            <a:fld id="{026296A3-1F2F-4578-A255-FEAB8FEB6D11}" type="slidenum">
              <a:rPr lang="fr-FR" sz="1400">
                <a:latin typeface="Times New Roman"/>
              </a:rPr>
              <a:t>‹N°›</a:t>
            </a:fld>
            <a:endParaRPr/>
          </a:p>
        </p:txBody>
      </p:sp>
    </p:spTree>
    <p:extLst>
      <p:ext uri="{BB962C8B-B14F-4D97-AF65-F5344CB8AC3E}">
        <p14:creationId xmlns:p14="http://schemas.microsoft.com/office/powerpoint/2010/main" val="2034294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755280" y="5078520"/>
            <a:ext cx="6047640" cy="4811040"/>
          </a:xfrm>
          <a:prstGeom prst="rect">
            <a:avLst/>
          </a:pr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270160" y="13089600"/>
            <a:ext cx="25735680" cy="9592200"/>
          </a:xfrm>
          <a:prstGeom prst="rect">
            <a:avLst/>
          </a:prstGeom>
        </p:spPr>
        <p:txBody>
          <a:bodyPr lIns="0" tIns="0" rIns="0" bIns="0" anchor="ctr"/>
          <a:lstStyle/>
          <a:p>
            <a:pPr algn="ctr"/>
            <a:endParaRPr/>
          </a:p>
        </p:txBody>
      </p:sp>
      <p:sp>
        <p:nvSpPr>
          <p:cNvPr id="25" name="PlaceHolder 2"/>
          <p:cNvSpPr>
            <a:spLocks noGrp="1"/>
          </p:cNvSpPr>
          <p:nvPr>
            <p:ph type="body"/>
          </p:nvPr>
        </p:nvSpPr>
        <p:spPr>
          <a:xfrm>
            <a:off x="1513800" y="10016640"/>
            <a:ext cx="27250920" cy="11842200"/>
          </a:xfrm>
          <a:prstGeom prst="rect">
            <a:avLst/>
          </a:prstGeom>
        </p:spPr>
        <p:txBody>
          <a:bodyPr lIns="0" tIns="0" rIns="0" bIns="0"/>
          <a:lstStyle/>
          <a:p>
            <a:endParaRPr/>
          </a:p>
        </p:txBody>
      </p:sp>
      <p:sp>
        <p:nvSpPr>
          <p:cNvPr id="26" name="PlaceHolder 3"/>
          <p:cNvSpPr>
            <a:spLocks noGrp="1"/>
          </p:cNvSpPr>
          <p:nvPr>
            <p:ph type="body"/>
          </p:nvPr>
        </p:nvSpPr>
        <p:spPr>
          <a:xfrm>
            <a:off x="1513800" y="22984200"/>
            <a:ext cx="27250920" cy="118422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270160" y="13089600"/>
            <a:ext cx="25735680" cy="9592200"/>
          </a:xfrm>
          <a:prstGeom prst="rect">
            <a:avLst/>
          </a:prstGeom>
        </p:spPr>
        <p:txBody>
          <a:bodyPr lIns="0" tIns="0" rIns="0" bIns="0" anchor="ctr"/>
          <a:lstStyle/>
          <a:p>
            <a:pPr algn="ctr"/>
            <a:endParaRPr/>
          </a:p>
        </p:txBody>
      </p:sp>
      <p:sp>
        <p:nvSpPr>
          <p:cNvPr id="28" name="PlaceHolder 2"/>
          <p:cNvSpPr>
            <a:spLocks noGrp="1"/>
          </p:cNvSpPr>
          <p:nvPr>
            <p:ph type="body"/>
          </p:nvPr>
        </p:nvSpPr>
        <p:spPr>
          <a:xfrm>
            <a:off x="1513800" y="10016640"/>
            <a:ext cx="13298400" cy="11842200"/>
          </a:xfrm>
          <a:prstGeom prst="rect">
            <a:avLst/>
          </a:prstGeom>
        </p:spPr>
        <p:txBody>
          <a:bodyPr lIns="0" tIns="0" rIns="0" bIns="0"/>
          <a:lstStyle/>
          <a:p>
            <a:endParaRPr/>
          </a:p>
        </p:txBody>
      </p:sp>
      <p:sp>
        <p:nvSpPr>
          <p:cNvPr id="29" name="PlaceHolder 3"/>
          <p:cNvSpPr>
            <a:spLocks noGrp="1"/>
          </p:cNvSpPr>
          <p:nvPr>
            <p:ph type="body"/>
          </p:nvPr>
        </p:nvSpPr>
        <p:spPr>
          <a:xfrm>
            <a:off x="15477480" y="10016640"/>
            <a:ext cx="13298400" cy="11842200"/>
          </a:xfrm>
          <a:prstGeom prst="rect">
            <a:avLst/>
          </a:prstGeom>
        </p:spPr>
        <p:txBody>
          <a:bodyPr lIns="0" tIns="0" rIns="0" bIns="0"/>
          <a:lstStyle/>
          <a:p>
            <a:endParaRPr/>
          </a:p>
        </p:txBody>
      </p:sp>
      <p:sp>
        <p:nvSpPr>
          <p:cNvPr id="30" name="PlaceHolder 4"/>
          <p:cNvSpPr>
            <a:spLocks noGrp="1"/>
          </p:cNvSpPr>
          <p:nvPr>
            <p:ph type="body"/>
          </p:nvPr>
        </p:nvSpPr>
        <p:spPr>
          <a:xfrm>
            <a:off x="15477480" y="22984200"/>
            <a:ext cx="13298400" cy="11842200"/>
          </a:xfrm>
          <a:prstGeom prst="rect">
            <a:avLst/>
          </a:prstGeom>
        </p:spPr>
        <p:txBody>
          <a:bodyPr lIns="0" tIns="0" rIns="0" bIns="0"/>
          <a:lstStyle/>
          <a:p>
            <a:endParaRPr/>
          </a:p>
        </p:txBody>
      </p:sp>
      <p:sp>
        <p:nvSpPr>
          <p:cNvPr id="31" name="PlaceHolder 5"/>
          <p:cNvSpPr>
            <a:spLocks noGrp="1"/>
          </p:cNvSpPr>
          <p:nvPr>
            <p:ph type="body"/>
          </p:nvPr>
        </p:nvSpPr>
        <p:spPr>
          <a:xfrm>
            <a:off x="1513800" y="22984200"/>
            <a:ext cx="13298400" cy="118422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2270160" y="13089600"/>
            <a:ext cx="25735680" cy="9592200"/>
          </a:xfrm>
          <a:prstGeom prst="rect">
            <a:avLst/>
          </a:prstGeom>
        </p:spPr>
        <p:txBody>
          <a:bodyPr lIns="0" tIns="0" rIns="0" bIns="0" anchor="ctr"/>
          <a:lstStyle/>
          <a:p>
            <a:pPr algn="ctr"/>
            <a:endParaRPr/>
          </a:p>
        </p:txBody>
      </p:sp>
      <p:sp>
        <p:nvSpPr>
          <p:cNvPr id="33" name="PlaceHolder 2"/>
          <p:cNvSpPr>
            <a:spLocks noGrp="1"/>
          </p:cNvSpPr>
          <p:nvPr>
            <p:ph type="body"/>
          </p:nvPr>
        </p:nvSpPr>
        <p:spPr>
          <a:xfrm>
            <a:off x="1513800" y="10016640"/>
            <a:ext cx="27250920" cy="24827040"/>
          </a:xfrm>
          <a:prstGeom prst="rect">
            <a:avLst/>
          </a:prstGeom>
        </p:spPr>
        <p:txBody>
          <a:bodyPr lIns="0" tIns="0" rIns="0" bIns="0"/>
          <a:lstStyle/>
          <a:p>
            <a:endParaRPr/>
          </a:p>
        </p:txBody>
      </p:sp>
      <p:sp>
        <p:nvSpPr>
          <p:cNvPr id="34" name="PlaceHolder 3"/>
          <p:cNvSpPr>
            <a:spLocks noGrp="1"/>
          </p:cNvSpPr>
          <p:nvPr>
            <p:ph type="body"/>
          </p:nvPr>
        </p:nvSpPr>
        <p:spPr>
          <a:xfrm>
            <a:off x="1513800" y="10016640"/>
            <a:ext cx="27250920" cy="24827040"/>
          </a:xfrm>
          <a:prstGeom prst="rect">
            <a:avLst/>
          </a:prstGeom>
        </p:spPr>
        <p:txBody>
          <a:bodyPr lIns="0" tIns="0" rIns="0" bIns="0"/>
          <a:lstStyle/>
          <a:p>
            <a:endParaRPr/>
          </a:p>
        </p:txBody>
      </p:sp>
      <p:pic>
        <p:nvPicPr>
          <p:cNvPr id="35" name="Image 34"/>
          <p:cNvPicPr/>
          <p:nvPr/>
        </p:nvPicPr>
        <p:blipFill>
          <a:blip r:embed="rId2"/>
          <a:stretch>
            <a:fillRect/>
          </a:stretch>
        </p:blipFill>
        <p:spPr>
          <a:xfrm>
            <a:off x="1513440" y="11558880"/>
            <a:ext cx="27250920" cy="21742560"/>
          </a:xfrm>
          <a:prstGeom prst="rect">
            <a:avLst/>
          </a:prstGeom>
          <a:ln>
            <a:noFill/>
          </a:ln>
        </p:spPr>
      </p:pic>
      <p:pic>
        <p:nvPicPr>
          <p:cNvPr id="36" name="Image 35"/>
          <p:cNvPicPr/>
          <p:nvPr/>
        </p:nvPicPr>
        <p:blipFill>
          <a:blip r:embed="rId2"/>
          <a:stretch>
            <a:fillRect/>
          </a:stretch>
        </p:blipFill>
        <p:spPr>
          <a:xfrm>
            <a:off x="1513440" y="11558880"/>
            <a:ext cx="27250920" cy="2174256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2270160" y="13089600"/>
            <a:ext cx="25735680" cy="9592200"/>
          </a:xfrm>
          <a:prstGeom prst="rect">
            <a:avLst/>
          </a:prstGeom>
        </p:spPr>
        <p:txBody>
          <a:bodyPr lIns="0" tIns="0" rIns="0" bIns="0" anchor="ctr"/>
          <a:lstStyle/>
          <a:p>
            <a:pPr algn="ctr"/>
            <a:endParaRPr/>
          </a:p>
        </p:txBody>
      </p:sp>
      <p:sp>
        <p:nvSpPr>
          <p:cNvPr id="4" name="PlaceHolder 2"/>
          <p:cNvSpPr>
            <a:spLocks noGrp="1"/>
          </p:cNvSpPr>
          <p:nvPr>
            <p:ph type="subTitle"/>
          </p:nvPr>
        </p:nvSpPr>
        <p:spPr>
          <a:xfrm>
            <a:off x="1513800" y="10016640"/>
            <a:ext cx="27250920" cy="248274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2270160" y="13089600"/>
            <a:ext cx="25735680" cy="9592200"/>
          </a:xfrm>
          <a:prstGeom prst="rect">
            <a:avLst/>
          </a:prstGeom>
        </p:spPr>
        <p:txBody>
          <a:bodyPr lIns="0" tIns="0" rIns="0" bIns="0" anchor="ctr"/>
          <a:lstStyle/>
          <a:p>
            <a:pPr algn="ctr"/>
            <a:endParaRPr/>
          </a:p>
        </p:txBody>
      </p:sp>
      <p:sp>
        <p:nvSpPr>
          <p:cNvPr id="6" name="PlaceHolder 2"/>
          <p:cNvSpPr>
            <a:spLocks noGrp="1"/>
          </p:cNvSpPr>
          <p:nvPr>
            <p:ph type="body"/>
          </p:nvPr>
        </p:nvSpPr>
        <p:spPr>
          <a:xfrm>
            <a:off x="1513800" y="10016640"/>
            <a:ext cx="27250920" cy="248270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270160" y="13089600"/>
            <a:ext cx="25735680" cy="9592200"/>
          </a:xfrm>
          <a:prstGeom prst="rect">
            <a:avLst/>
          </a:prstGeom>
        </p:spPr>
        <p:txBody>
          <a:bodyPr lIns="0" tIns="0" rIns="0" bIns="0" anchor="ctr"/>
          <a:lstStyle/>
          <a:p>
            <a:pPr algn="ctr"/>
            <a:endParaRPr/>
          </a:p>
        </p:txBody>
      </p:sp>
      <p:sp>
        <p:nvSpPr>
          <p:cNvPr id="8" name="PlaceHolder 2"/>
          <p:cNvSpPr>
            <a:spLocks noGrp="1"/>
          </p:cNvSpPr>
          <p:nvPr>
            <p:ph type="body"/>
          </p:nvPr>
        </p:nvSpPr>
        <p:spPr>
          <a:xfrm>
            <a:off x="1513800" y="10016640"/>
            <a:ext cx="13298400" cy="24827040"/>
          </a:xfrm>
          <a:prstGeom prst="rect">
            <a:avLst/>
          </a:prstGeom>
        </p:spPr>
        <p:txBody>
          <a:bodyPr lIns="0" tIns="0" rIns="0" bIns="0"/>
          <a:lstStyle/>
          <a:p>
            <a:endParaRPr/>
          </a:p>
        </p:txBody>
      </p:sp>
      <p:sp>
        <p:nvSpPr>
          <p:cNvPr id="9" name="PlaceHolder 3"/>
          <p:cNvSpPr>
            <a:spLocks noGrp="1"/>
          </p:cNvSpPr>
          <p:nvPr>
            <p:ph type="body"/>
          </p:nvPr>
        </p:nvSpPr>
        <p:spPr>
          <a:xfrm>
            <a:off x="15477480" y="10016640"/>
            <a:ext cx="13298400" cy="248270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2270160" y="13089600"/>
            <a:ext cx="25735680" cy="95922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2270160" y="13089600"/>
            <a:ext cx="25735680" cy="444636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2270160" y="13089600"/>
            <a:ext cx="25735680" cy="9592200"/>
          </a:xfrm>
          <a:prstGeom prst="rect">
            <a:avLst/>
          </a:prstGeom>
        </p:spPr>
        <p:txBody>
          <a:bodyPr lIns="0" tIns="0" rIns="0" bIns="0" anchor="ctr"/>
          <a:lstStyle/>
          <a:p>
            <a:pPr algn="ctr"/>
            <a:endParaRPr/>
          </a:p>
        </p:txBody>
      </p:sp>
      <p:sp>
        <p:nvSpPr>
          <p:cNvPr id="13" name="PlaceHolder 2"/>
          <p:cNvSpPr>
            <a:spLocks noGrp="1"/>
          </p:cNvSpPr>
          <p:nvPr>
            <p:ph type="body"/>
          </p:nvPr>
        </p:nvSpPr>
        <p:spPr>
          <a:xfrm>
            <a:off x="1513800" y="10016640"/>
            <a:ext cx="13298400" cy="11842200"/>
          </a:xfrm>
          <a:prstGeom prst="rect">
            <a:avLst/>
          </a:prstGeom>
        </p:spPr>
        <p:txBody>
          <a:bodyPr lIns="0" tIns="0" rIns="0" bIns="0"/>
          <a:lstStyle/>
          <a:p>
            <a:endParaRPr/>
          </a:p>
        </p:txBody>
      </p:sp>
      <p:sp>
        <p:nvSpPr>
          <p:cNvPr id="14" name="PlaceHolder 3"/>
          <p:cNvSpPr>
            <a:spLocks noGrp="1"/>
          </p:cNvSpPr>
          <p:nvPr>
            <p:ph type="body"/>
          </p:nvPr>
        </p:nvSpPr>
        <p:spPr>
          <a:xfrm>
            <a:off x="1513800" y="22984200"/>
            <a:ext cx="13298400" cy="11842200"/>
          </a:xfrm>
          <a:prstGeom prst="rect">
            <a:avLst/>
          </a:prstGeom>
        </p:spPr>
        <p:txBody>
          <a:bodyPr lIns="0" tIns="0" rIns="0" bIns="0"/>
          <a:lstStyle/>
          <a:p>
            <a:endParaRPr/>
          </a:p>
        </p:txBody>
      </p:sp>
      <p:sp>
        <p:nvSpPr>
          <p:cNvPr id="15" name="PlaceHolder 4"/>
          <p:cNvSpPr>
            <a:spLocks noGrp="1"/>
          </p:cNvSpPr>
          <p:nvPr>
            <p:ph type="body"/>
          </p:nvPr>
        </p:nvSpPr>
        <p:spPr>
          <a:xfrm>
            <a:off x="15477480" y="10016640"/>
            <a:ext cx="13298400" cy="248270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270160" y="13089600"/>
            <a:ext cx="25735680" cy="9592200"/>
          </a:xfrm>
          <a:prstGeom prst="rect">
            <a:avLst/>
          </a:prstGeom>
        </p:spPr>
        <p:txBody>
          <a:bodyPr lIns="0" tIns="0" rIns="0" bIns="0" anchor="ctr"/>
          <a:lstStyle/>
          <a:p>
            <a:pPr algn="ctr"/>
            <a:endParaRPr/>
          </a:p>
        </p:txBody>
      </p:sp>
      <p:sp>
        <p:nvSpPr>
          <p:cNvPr id="17" name="PlaceHolder 2"/>
          <p:cNvSpPr>
            <a:spLocks noGrp="1"/>
          </p:cNvSpPr>
          <p:nvPr>
            <p:ph type="body"/>
          </p:nvPr>
        </p:nvSpPr>
        <p:spPr>
          <a:xfrm>
            <a:off x="1513800" y="10016640"/>
            <a:ext cx="13298400" cy="24827040"/>
          </a:xfrm>
          <a:prstGeom prst="rect">
            <a:avLst/>
          </a:prstGeom>
        </p:spPr>
        <p:txBody>
          <a:bodyPr lIns="0" tIns="0" rIns="0" bIns="0"/>
          <a:lstStyle/>
          <a:p>
            <a:endParaRPr/>
          </a:p>
        </p:txBody>
      </p:sp>
      <p:sp>
        <p:nvSpPr>
          <p:cNvPr id="18" name="PlaceHolder 3"/>
          <p:cNvSpPr>
            <a:spLocks noGrp="1"/>
          </p:cNvSpPr>
          <p:nvPr>
            <p:ph type="body"/>
          </p:nvPr>
        </p:nvSpPr>
        <p:spPr>
          <a:xfrm>
            <a:off x="15477480" y="10016640"/>
            <a:ext cx="13298400" cy="11842200"/>
          </a:xfrm>
          <a:prstGeom prst="rect">
            <a:avLst/>
          </a:prstGeom>
        </p:spPr>
        <p:txBody>
          <a:bodyPr lIns="0" tIns="0" rIns="0" bIns="0"/>
          <a:lstStyle/>
          <a:p>
            <a:endParaRPr/>
          </a:p>
        </p:txBody>
      </p:sp>
      <p:sp>
        <p:nvSpPr>
          <p:cNvPr id="19" name="PlaceHolder 4"/>
          <p:cNvSpPr>
            <a:spLocks noGrp="1"/>
          </p:cNvSpPr>
          <p:nvPr>
            <p:ph type="body"/>
          </p:nvPr>
        </p:nvSpPr>
        <p:spPr>
          <a:xfrm>
            <a:off x="15477480" y="22984200"/>
            <a:ext cx="13298400" cy="118422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270160" y="13089600"/>
            <a:ext cx="25735680" cy="9592200"/>
          </a:xfrm>
          <a:prstGeom prst="rect">
            <a:avLst/>
          </a:prstGeom>
        </p:spPr>
        <p:txBody>
          <a:bodyPr lIns="0" tIns="0" rIns="0" bIns="0" anchor="ctr"/>
          <a:lstStyle/>
          <a:p>
            <a:pPr algn="ctr"/>
            <a:endParaRPr/>
          </a:p>
        </p:txBody>
      </p:sp>
      <p:sp>
        <p:nvSpPr>
          <p:cNvPr id="21" name="PlaceHolder 2"/>
          <p:cNvSpPr>
            <a:spLocks noGrp="1"/>
          </p:cNvSpPr>
          <p:nvPr>
            <p:ph type="body"/>
          </p:nvPr>
        </p:nvSpPr>
        <p:spPr>
          <a:xfrm>
            <a:off x="1513800" y="10016640"/>
            <a:ext cx="13298400" cy="11842200"/>
          </a:xfrm>
          <a:prstGeom prst="rect">
            <a:avLst/>
          </a:prstGeom>
        </p:spPr>
        <p:txBody>
          <a:bodyPr lIns="0" tIns="0" rIns="0" bIns="0"/>
          <a:lstStyle/>
          <a:p>
            <a:endParaRPr/>
          </a:p>
        </p:txBody>
      </p:sp>
      <p:sp>
        <p:nvSpPr>
          <p:cNvPr id="22" name="PlaceHolder 3"/>
          <p:cNvSpPr>
            <a:spLocks noGrp="1"/>
          </p:cNvSpPr>
          <p:nvPr>
            <p:ph type="body"/>
          </p:nvPr>
        </p:nvSpPr>
        <p:spPr>
          <a:xfrm>
            <a:off x="15477480" y="10016640"/>
            <a:ext cx="13298400" cy="11842200"/>
          </a:xfrm>
          <a:prstGeom prst="rect">
            <a:avLst/>
          </a:prstGeom>
        </p:spPr>
        <p:txBody>
          <a:bodyPr lIns="0" tIns="0" rIns="0" bIns="0"/>
          <a:lstStyle/>
          <a:p>
            <a:endParaRPr/>
          </a:p>
        </p:txBody>
      </p:sp>
      <p:sp>
        <p:nvSpPr>
          <p:cNvPr id="23" name="PlaceHolder 4"/>
          <p:cNvSpPr>
            <a:spLocks noGrp="1"/>
          </p:cNvSpPr>
          <p:nvPr>
            <p:ph type="body"/>
          </p:nvPr>
        </p:nvSpPr>
        <p:spPr>
          <a:xfrm>
            <a:off x="1513800" y="22984200"/>
            <a:ext cx="27250920" cy="118422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stomShape 1"/>
          <p:cNvSpPr/>
          <p:nvPr/>
        </p:nvSpPr>
        <p:spPr>
          <a:xfrm>
            <a:off x="10345680" y="39676320"/>
            <a:ext cx="9587880" cy="2277360"/>
          </a:xfrm>
          <a:prstGeom prst="rect">
            <a:avLst/>
          </a:prstGeom>
          <a:noFill/>
          <a:ln>
            <a:noFill/>
          </a:ln>
        </p:spPr>
      </p:sp>
      <p:sp>
        <p:nvSpPr>
          <p:cNvPr id="4" name="PlaceHolder 2"/>
          <p:cNvSpPr>
            <a:spLocks noGrp="1"/>
          </p:cNvSpPr>
          <p:nvPr>
            <p:ph type="title"/>
          </p:nvPr>
        </p:nvSpPr>
        <p:spPr>
          <a:xfrm>
            <a:off x="2270160" y="13089600"/>
            <a:ext cx="25735680" cy="9591840"/>
          </a:xfrm>
          <a:prstGeom prst="rect">
            <a:avLst/>
          </a:prstGeom>
        </p:spPr>
        <p:txBody>
          <a:bodyPr lIns="0" tIns="0" rIns="0" bIns="0" anchor="ctr"/>
          <a:lstStyle/>
          <a:p>
            <a:r>
              <a:rPr lang="fr-FR">
                <a:latin typeface="Arial"/>
              </a:rPr>
              <a:t>Cliquez pour éditer le format du texte-titre</a:t>
            </a:r>
            <a:endParaRPr/>
          </a:p>
        </p:txBody>
      </p:sp>
      <p:sp>
        <p:nvSpPr>
          <p:cNvPr id="2" name="PlaceHolder 3"/>
          <p:cNvSpPr>
            <a:spLocks noGrp="1"/>
          </p:cNvSpPr>
          <p:nvPr>
            <p:ph type="body"/>
          </p:nvPr>
        </p:nvSpPr>
        <p:spPr>
          <a:xfrm>
            <a:off x="1513800" y="10016640"/>
            <a:ext cx="27250920" cy="24827040"/>
          </a:xfrm>
          <a:prstGeom prst="rect">
            <a:avLst/>
          </a:prstGeom>
        </p:spPr>
        <p:txBody>
          <a:bodyPr lIns="0" tIns="0" rIns="0" bIns="0"/>
          <a:lstStyle/>
          <a:p>
            <a:pPr>
              <a:buSzPct val="45000"/>
              <a:buFont typeface="StarSymbol"/>
              <a:buChar char=""/>
            </a:pPr>
            <a:r>
              <a:rPr lang="fr-FR">
                <a:latin typeface="Arial"/>
              </a:rPr>
              <a:t>Cliquez pour éditer le format du plan de texte</a:t>
            </a:r>
            <a:endParaRPr/>
          </a:p>
          <a:p>
            <a:pPr lvl="1">
              <a:buSzPct val="75000"/>
              <a:buFont typeface="StarSymbol"/>
              <a:buChar char=""/>
            </a:pPr>
            <a:r>
              <a:rPr lang="fr-FR">
                <a:latin typeface="Arial"/>
              </a:rPr>
              <a:t>Second niveau de plan</a:t>
            </a:r>
            <a:endParaRPr/>
          </a:p>
          <a:p>
            <a:pPr lvl="2">
              <a:buSzPct val="45000"/>
              <a:buFont typeface="StarSymbol"/>
              <a:buChar char=""/>
            </a:pPr>
            <a:r>
              <a:rPr lang="fr-FR">
                <a:latin typeface="Arial"/>
              </a:rPr>
              <a:t>Troisième niveau de plan</a:t>
            </a:r>
            <a:endParaRPr/>
          </a:p>
          <a:p>
            <a:pPr lvl="3">
              <a:buSzPct val="75000"/>
              <a:buFont typeface="StarSymbol"/>
              <a:buChar char=""/>
            </a:pPr>
            <a:r>
              <a:rPr lang="fr-FR">
                <a:latin typeface="Arial"/>
              </a:rPr>
              <a:t>Quatrième niveau de plan</a:t>
            </a:r>
            <a:endParaRPr/>
          </a:p>
          <a:p>
            <a:pPr lvl="4">
              <a:buSzPct val="45000"/>
              <a:buFont typeface="StarSymbol"/>
              <a:buChar char=""/>
            </a:pPr>
            <a:r>
              <a:rPr lang="fr-FR">
                <a:latin typeface="Arial"/>
              </a:rPr>
              <a:t>Cinquième niveau de plan</a:t>
            </a:r>
            <a:endParaRPr/>
          </a:p>
          <a:p>
            <a:pPr lvl="5">
              <a:buSzPct val="45000"/>
              <a:buFont typeface="StarSymbol"/>
              <a:buChar char=""/>
            </a:pPr>
            <a:r>
              <a:rPr lang="fr-FR">
                <a:latin typeface="Arial"/>
              </a:rPr>
              <a:t>Sixième niveau de plan</a:t>
            </a:r>
            <a:endParaRPr/>
          </a:p>
          <a:p>
            <a:pPr lvl="6">
              <a:buSzPct val="45000"/>
              <a:buFont typeface="StarSymbol"/>
              <a:buChar char=""/>
            </a:pPr>
            <a:r>
              <a:rPr lang="fr-FR">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hyperlink" Target="https://www.frontiersin.org/article/10.3389/frans.2022.868515"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p:cNvSpPr/>
          <p:nvPr/>
        </p:nvSpPr>
        <p:spPr>
          <a:xfrm>
            <a:off x="4898571" y="229372"/>
            <a:ext cx="24370481" cy="3780000"/>
          </a:xfrm>
          <a:prstGeom prst="rect">
            <a:avLst/>
          </a:prstGeom>
          <a:noFill/>
          <a:ln>
            <a:noFill/>
          </a:ln>
        </p:spPr>
        <p:txBody>
          <a:bodyPr lIns="90000" tIns="45000" rIns="90000" bIns="45000"/>
          <a:lstStyle/>
          <a:p>
            <a:pPr algn="ctr">
              <a:lnSpc>
                <a:spcPct val="100000"/>
              </a:lnSpc>
            </a:pPr>
            <a:r>
              <a:rPr lang="en-US" sz="6600" dirty="0">
                <a:solidFill>
                  <a:srgbClr val="000000"/>
                </a:solidFill>
                <a:latin typeface="Arial Rounded MT Bold"/>
              </a:rPr>
              <a:t>Three-dimensional dispersion of neutral "plastic" particles in a global ocean model</a:t>
            </a:r>
          </a:p>
          <a:p>
            <a:pPr algn="ctr">
              <a:lnSpc>
                <a:spcPct val="100000"/>
              </a:lnSpc>
            </a:pPr>
            <a:endParaRPr lang="en-US" sz="2000" dirty="0">
              <a:solidFill>
                <a:srgbClr val="000000"/>
              </a:solidFill>
              <a:latin typeface="Arial Rounded MT Bold"/>
            </a:endParaRPr>
          </a:p>
          <a:p>
            <a:pPr algn="ctr">
              <a:lnSpc>
                <a:spcPct val="100000"/>
              </a:lnSpc>
            </a:pPr>
            <a:r>
              <a:rPr lang="en-US" sz="4000" dirty="0">
                <a:solidFill>
                  <a:srgbClr val="000000"/>
                </a:solidFill>
                <a:latin typeface="Arial Rounded MT Bold"/>
              </a:rPr>
              <a:t>T. Huck, T., R. </a:t>
            </a:r>
            <a:r>
              <a:rPr lang="en-US" sz="4000" dirty="0" err="1">
                <a:solidFill>
                  <a:srgbClr val="000000"/>
                </a:solidFill>
                <a:latin typeface="Arial Rounded MT Bold"/>
              </a:rPr>
              <a:t>Bajon</a:t>
            </a:r>
            <a:r>
              <a:rPr lang="en-US" sz="4000" dirty="0">
                <a:solidFill>
                  <a:srgbClr val="000000"/>
                </a:solidFill>
                <a:latin typeface="Arial Rounded MT Bold"/>
              </a:rPr>
              <a:t>, N. </a:t>
            </a:r>
            <a:r>
              <a:rPr lang="en-US" sz="4000" dirty="0" err="1">
                <a:solidFill>
                  <a:srgbClr val="000000"/>
                </a:solidFill>
                <a:latin typeface="Arial Rounded MT Bold"/>
              </a:rPr>
              <a:t>Grima</a:t>
            </a:r>
            <a:r>
              <a:rPr lang="en-US" sz="4000" dirty="0">
                <a:solidFill>
                  <a:srgbClr val="000000"/>
                </a:solidFill>
                <a:latin typeface="Arial Rounded MT Bold"/>
              </a:rPr>
              <a:t>, E. </a:t>
            </a:r>
            <a:r>
              <a:rPr lang="en-US" sz="4000" dirty="0" err="1">
                <a:solidFill>
                  <a:srgbClr val="000000"/>
                </a:solidFill>
                <a:latin typeface="Arial Rounded MT Bold"/>
              </a:rPr>
              <a:t>Portela</a:t>
            </a:r>
            <a:r>
              <a:rPr lang="en-US" sz="4000" dirty="0">
                <a:solidFill>
                  <a:srgbClr val="000000"/>
                </a:solidFill>
                <a:latin typeface="Arial Rounded MT Bold"/>
              </a:rPr>
              <a:t>, J.-M. Molines, T. </a:t>
            </a:r>
            <a:r>
              <a:rPr lang="en-US" sz="4000" dirty="0" err="1">
                <a:solidFill>
                  <a:srgbClr val="000000"/>
                </a:solidFill>
                <a:latin typeface="Arial Rounded MT Bold"/>
              </a:rPr>
              <a:t>Penduff</a:t>
            </a:r>
            <a:endParaRPr lang="en-US" sz="4000" dirty="0">
              <a:solidFill>
                <a:srgbClr val="000000"/>
              </a:solidFill>
              <a:latin typeface="Arial Rounded MT Bold"/>
            </a:endParaRPr>
          </a:p>
          <a:p>
            <a:pPr algn="ctr">
              <a:lnSpc>
                <a:spcPct val="100000"/>
              </a:lnSpc>
            </a:pPr>
            <a:r>
              <a:rPr lang="en-US" sz="4000" dirty="0" err="1">
                <a:solidFill>
                  <a:srgbClr val="000000"/>
                </a:solidFill>
                <a:latin typeface="Arial Rounded MT Bold"/>
              </a:rPr>
              <a:t>Laboratoire</a:t>
            </a:r>
            <a:r>
              <a:rPr lang="en-US" sz="4000" dirty="0">
                <a:solidFill>
                  <a:srgbClr val="000000"/>
                </a:solidFill>
                <a:latin typeface="Arial Rounded MT Bold"/>
              </a:rPr>
              <a:t> </a:t>
            </a:r>
            <a:r>
              <a:rPr lang="en-US" sz="4000" dirty="0" err="1">
                <a:solidFill>
                  <a:srgbClr val="000000"/>
                </a:solidFill>
                <a:latin typeface="Arial Rounded MT Bold"/>
              </a:rPr>
              <a:t>d’Océanographie</a:t>
            </a:r>
            <a:r>
              <a:rPr lang="en-US" sz="4000" dirty="0">
                <a:solidFill>
                  <a:srgbClr val="000000"/>
                </a:solidFill>
                <a:latin typeface="Arial Rounded MT Bold"/>
              </a:rPr>
              <a:t> Physique et </a:t>
            </a:r>
            <a:r>
              <a:rPr lang="en-US" sz="4000" dirty="0" err="1">
                <a:solidFill>
                  <a:srgbClr val="000000"/>
                </a:solidFill>
                <a:latin typeface="Arial Rounded MT Bold"/>
              </a:rPr>
              <a:t>Spatiale</a:t>
            </a:r>
            <a:r>
              <a:rPr lang="en-US" sz="4000" dirty="0">
                <a:solidFill>
                  <a:srgbClr val="000000"/>
                </a:solidFill>
                <a:latin typeface="Arial Rounded MT Bold"/>
              </a:rPr>
              <a:t>, Brest ; IGE/MEOM, Grenoble </a:t>
            </a:r>
          </a:p>
          <a:p>
            <a:pPr algn="ctr">
              <a:lnSpc>
                <a:spcPct val="100000"/>
              </a:lnSpc>
            </a:pPr>
            <a:endParaRPr lang="en-US" dirty="0"/>
          </a:p>
        </p:txBody>
      </p:sp>
      <p:pic>
        <p:nvPicPr>
          <p:cNvPr id="43" name="Image 42"/>
          <p:cNvPicPr/>
          <p:nvPr/>
        </p:nvPicPr>
        <p:blipFill>
          <a:blip r:embed="rId3"/>
          <a:stretch>
            <a:fillRect/>
          </a:stretch>
        </p:blipFill>
        <p:spPr>
          <a:xfrm>
            <a:off x="4387217" y="41360638"/>
            <a:ext cx="1391400" cy="1391400"/>
          </a:xfrm>
          <a:prstGeom prst="rect">
            <a:avLst/>
          </a:prstGeom>
          <a:ln>
            <a:noFill/>
          </a:ln>
        </p:spPr>
      </p:pic>
      <p:pic>
        <p:nvPicPr>
          <p:cNvPr id="44" name="Image 43"/>
          <p:cNvPicPr/>
          <p:nvPr/>
        </p:nvPicPr>
        <p:blipFill>
          <a:blip r:embed="rId4"/>
          <a:stretch>
            <a:fillRect/>
          </a:stretch>
        </p:blipFill>
        <p:spPr>
          <a:xfrm>
            <a:off x="8888400" y="41607650"/>
            <a:ext cx="3315600" cy="637560"/>
          </a:xfrm>
          <a:prstGeom prst="rect">
            <a:avLst/>
          </a:prstGeom>
          <a:ln>
            <a:noFill/>
          </a:ln>
        </p:spPr>
      </p:pic>
      <p:pic>
        <p:nvPicPr>
          <p:cNvPr id="45" name="Image 44"/>
          <p:cNvPicPr/>
          <p:nvPr/>
        </p:nvPicPr>
        <p:blipFill>
          <a:blip r:embed="rId5"/>
          <a:stretch>
            <a:fillRect/>
          </a:stretch>
        </p:blipFill>
        <p:spPr>
          <a:xfrm>
            <a:off x="6284880" y="41402347"/>
            <a:ext cx="2064600" cy="1113480"/>
          </a:xfrm>
          <a:prstGeom prst="rect">
            <a:avLst/>
          </a:prstGeom>
          <a:ln>
            <a:noFill/>
          </a:ln>
        </p:spPr>
      </p:pic>
      <p:pic>
        <p:nvPicPr>
          <p:cNvPr id="46" name="Image 45"/>
          <p:cNvPicPr/>
          <p:nvPr/>
        </p:nvPicPr>
        <p:blipFill>
          <a:blip r:embed="rId6"/>
          <a:stretch>
            <a:fillRect/>
          </a:stretch>
        </p:blipFill>
        <p:spPr>
          <a:xfrm>
            <a:off x="1601640" y="41319547"/>
            <a:ext cx="2212560" cy="1279080"/>
          </a:xfrm>
          <a:prstGeom prst="rect">
            <a:avLst/>
          </a:prstGeom>
          <a:ln>
            <a:noFill/>
          </a:ln>
        </p:spPr>
      </p:pic>
      <p:sp>
        <p:nvSpPr>
          <p:cNvPr id="53" name="Line 6"/>
          <p:cNvSpPr/>
          <p:nvPr/>
        </p:nvSpPr>
        <p:spPr>
          <a:xfrm>
            <a:off x="1231920" y="41232016"/>
            <a:ext cx="27846360" cy="1800"/>
          </a:xfrm>
          <a:prstGeom prst="line">
            <a:avLst/>
          </a:prstGeom>
          <a:ln w="152280">
            <a:solidFill>
              <a:srgbClr val="C9E0DD"/>
            </a:solidFill>
            <a:round/>
          </a:ln>
        </p:spPr>
      </p:sp>
      <p:sp>
        <p:nvSpPr>
          <p:cNvPr id="95" name="CustomShape 29"/>
          <p:cNvSpPr/>
          <p:nvPr/>
        </p:nvSpPr>
        <p:spPr>
          <a:xfrm>
            <a:off x="8610065" y="19272636"/>
            <a:ext cx="5762559" cy="2174681"/>
          </a:xfrm>
          <a:prstGeom prst="rect">
            <a:avLst/>
          </a:prstGeom>
          <a:noFill/>
          <a:ln>
            <a:noFill/>
          </a:ln>
        </p:spPr>
        <p:txBody>
          <a:bodyPr lIns="90000" tIns="45000" rIns="90000" bIns="45000"/>
          <a:lstStyle/>
          <a:p>
            <a:r>
              <a:rPr lang="en-US" sz="2400" i="1">
                <a:solidFill>
                  <a:srgbClr val="6487C3"/>
                </a:solidFill>
                <a:latin typeface="Arial"/>
              </a:rPr>
              <a:t>Grille tripolaire ORCA utilisée pour les simulations réalistes réalisées avec la plateforme de modélisation NEMO. Les simulations sont réalisés sur les supercalculateurs nationaux, tels que ceux de l’IDRIS (photos du bas)</a:t>
            </a:r>
          </a:p>
          <a:p>
            <a:r>
              <a:rPr lang="en-US" sz="2400" i="1">
                <a:solidFill>
                  <a:srgbClr val="FF950E"/>
                </a:solidFill>
                <a:latin typeface="Arial"/>
              </a:rPr>
              <a:t>ORCA tripolar grid used to perform realistic simulations with the NEMO model platform. Simulations are run on IDRIS French national supercomputers (bottom picture)</a:t>
            </a:r>
          </a:p>
          <a:p>
            <a:endParaRPr lang="en-US" sz="2400" i="1">
              <a:solidFill>
                <a:srgbClr val="6487C3"/>
              </a:solidFill>
              <a:latin typeface="Arial"/>
            </a:endParaRPr>
          </a:p>
          <a:p>
            <a:r>
              <a:rPr lang="en-US" sz="2400" i="1">
                <a:solidFill>
                  <a:srgbClr val="6487C3"/>
                </a:solidFill>
                <a:latin typeface="Arial"/>
              </a:rPr>
              <a:t> </a:t>
            </a:r>
            <a:endParaRPr lang="en-US"/>
          </a:p>
        </p:txBody>
      </p:sp>
      <p:pic>
        <p:nvPicPr>
          <p:cNvPr id="64" name="Picture 2" descr="O:\LOPS\Logo\LOPS1-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01" y="360000"/>
            <a:ext cx="3914847" cy="36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GMMC-2011_DRAKKAR_Barnier_DRAKKA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86963" y="41510801"/>
            <a:ext cx="4677158" cy="982480"/>
          </a:xfrm>
          <a:prstGeom prst="rect">
            <a:avLst/>
          </a:prstGeom>
        </p:spPr>
      </p:pic>
      <p:pic>
        <p:nvPicPr>
          <p:cNvPr id="87" name="Picture 3"/>
          <p:cNvPicPr>
            <a:picLocks noChangeAspect="1" noChangeArrowheads="1"/>
          </p:cNvPicPr>
          <p:nvPr/>
        </p:nvPicPr>
        <p:blipFill>
          <a:blip r:embed="rId9" cstate="print"/>
          <a:srcRect/>
          <a:stretch>
            <a:fillRect/>
          </a:stretch>
        </p:blipFill>
        <p:spPr bwMode="auto">
          <a:xfrm>
            <a:off x="26475272" y="41520550"/>
            <a:ext cx="2235871" cy="929963"/>
          </a:xfrm>
          <a:prstGeom prst="rect">
            <a:avLst/>
          </a:prstGeom>
          <a:noFill/>
          <a:ln w="9525">
            <a:noFill/>
            <a:miter lim="800000"/>
            <a:headEnd/>
            <a:tailEnd/>
          </a:ln>
        </p:spPr>
      </p:pic>
      <p:sp>
        <p:nvSpPr>
          <p:cNvPr id="47" name="CustomShape 3"/>
          <p:cNvSpPr/>
          <p:nvPr/>
        </p:nvSpPr>
        <p:spPr>
          <a:xfrm>
            <a:off x="720000" y="4060000"/>
            <a:ext cx="14040000" cy="10436400"/>
          </a:xfrm>
          <a:prstGeom prst="rect">
            <a:avLst/>
          </a:prstGeom>
          <a:noFill/>
          <a:ln>
            <a:noFill/>
          </a:ln>
        </p:spPr>
        <p:txBody>
          <a:bodyPr lIns="90000" tIns="45000" rIns="90000" bIns="45000"/>
          <a:lstStyle/>
          <a:p>
            <a:pPr algn="just">
              <a:spcAft>
                <a:spcPts val="600"/>
              </a:spcAft>
            </a:pPr>
            <a:r>
              <a:rPr lang="en-US" sz="3200" b="1" i="1" dirty="0">
                <a:solidFill>
                  <a:srgbClr val="953735"/>
                </a:solidFill>
                <a:latin typeface="Lucida Grande"/>
                <a:cs typeface="Lucida Grande"/>
              </a:rPr>
              <a:t>Abstract</a:t>
            </a:r>
          </a:p>
          <a:p>
            <a:pPr algn="just"/>
            <a:r>
              <a:rPr lang="en-US" sz="2800" dirty="0">
                <a:solidFill>
                  <a:srgbClr val="000000"/>
                </a:solidFill>
              </a:rPr>
              <a:t>The fate of plastics entering the 3D ocean circulation from rivers discharge is examined through the </a:t>
            </a:r>
            <a:r>
              <a:rPr lang="en-US" sz="2800" dirty="0" err="1">
                <a:solidFill>
                  <a:srgbClr val="000000"/>
                </a:solidFill>
              </a:rPr>
              <a:t>Lagrangian</a:t>
            </a:r>
            <a:r>
              <a:rPr lang="en-US" sz="2800" dirty="0">
                <a:solidFill>
                  <a:srgbClr val="000000"/>
                </a:solidFill>
              </a:rPr>
              <a:t> analysis of neutrally buoyant particles like plastic fibers. Particles are released continuously over 1991–2010 at the surface along the coasts according to monthly estimates of rivers plastic waste input. They are advected by daily currents from a state-of-the-art global ocean model at 1/12° resolution. At the end of the simulation (year 2010), particles remaining in the surface layer of 1 m thickness represent less than 2% of the total particles released. These are concentrated in the center of subtropical gyres, mostly in the South Indian Ocean, and the North Pacific, in relation with the large sources from Asia, and in good agreement with previous 2D numerical experiments in the surface layer. These patterns remain similar down to about 30 m depth, this upper layer strongly influenced by Ekman currents trapping about 20% of the total released particles. About 50% of the total released particles remain in the upper 100 m, and up to 90% are found in the upper 400 m at the end of the experiment. Below the mixed layer, they are more widely dispersed horizontally and follow the main global pathways of ocean ventilation of mode and deep water masses. Plastic particles, neutrally buoyant because of their small size or biofouling, are thus expected to be strongly dispersed in the global ocean thermocline following mode waters patterns, and reach the deeper layers following the North Atlantic Deep Water formation path. Two major source regions have a global impact. Particles from the western North Pacific spread over the whole Pacific Ocean poleward of 20°S, whereas particles from Indonesia spread over the whole latitude band from 60°S to 20°S.</a:t>
            </a:r>
          </a:p>
          <a:p>
            <a:pPr algn="just">
              <a:spcBef>
                <a:spcPts val="1200"/>
              </a:spcBef>
            </a:pPr>
            <a:r>
              <a:rPr lang="en-US" sz="3200" b="1" i="1" dirty="0">
                <a:solidFill>
                  <a:srgbClr val="953735"/>
                </a:solidFill>
                <a:latin typeface="Lucida Grande"/>
                <a:cs typeface="Lucida Grande"/>
              </a:rPr>
              <a:t>Initial Horizontal and Vertical Spreading</a:t>
            </a:r>
          </a:p>
          <a:p>
            <a:pPr algn="just">
              <a:spcBef>
                <a:spcPts val="600"/>
              </a:spcBef>
            </a:pPr>
            <a:endParaRPr lang="en-US" sz="3200" b="1" i="1" dirty="0">
              <a:solidFill>
                <a:srgbClr val="953735"/>
              </a:solidFill>
              <a:latin typeface="Lucida Grande"/>
              <a:cs typeface="Lucida Grande"/>
            </a:endParaRPr>
          </a:p>
          <a:p>
            <a:pPr algn="just">
              <a:spcBef>
                <a:spcPts val="600"/>
              </a:spcBef>
            </a:pPr>
            <a:endParaRPr lang="en-US" sz="3200" b="1" i="1" dirty="0">
              <a:solidFill>
                <a:srgbClr val="953735"/>
              </a:solidFill>
              <a:latin typeface="Lucida Grande"/>
              <a:cs typeface="Lucida Grande"/>
            </a:endParaRPr>
          </a:p>
          <a:p>
            <a:pPr algn="just">
              <a:spcBef>
                <a:spcPts val="600"/>
              </a:spcBef>
            </a:pPr>
            <a:endParaRPr lang="en-US" sz="3200" b="1" i="1" dirty="0">
              <a:solidFill>
                <a:srgbClr val="953735"/>
              </a:solidFill>
              <a:latin typeface="Lucida Grande"/>
              <a:cs typeface="Lucida Grande"/>
            </a:endParaRPr>
          </a:p>
          <a:p>
            <a:pPr algn="just"/>
            <a:endParaRPr lang="en-US" sz="2800" b="1" i="1" dirty="0">
              <a:solidFill>
                <a:srgbClr val="953735"/>
              </a:solidFill>
              <a:latin typeface="Lucida Grande"/>
              <a:cs typeface="Lucida Grande"/>
            </a:endParaRPr>
          </a:p>
          <a:p>
            <a:pPr algn="just"/>
            <a:endParaRPr lang="en-US" sz="2800" b="1" i="1" dirty="0">
              <a:solidFill>
                <a:srgbClr val="953735"/>
              </a:solidFill>
              <a:latin typeface="Lucida Grande"/>
              <a:cs typeface="Lucida Grande"/>
            </a:endParaRPr>
          </a:p>
          <a:p>
            <a:pPr algn="just"/>
            <a:r>
              <a:rPr lang="en-US" sz="2800" dirty="0">
                <a:solidFill>
                  <a:srgbClr val="000000"/>
                </a:solidFill>
              </a:rPr>
              <a:t>Initial horizontal and dispersion</a:t>
            </a:r>
          </a:p>
          <a:p>
            <a:pPr algn="just"/>
            <a:endParaRPr lang="en-US" sz="2800" dirty="0">
              <a:solidFill>
                <a:srgbClr val="000000"/>
              </a:solidFill>
            </a:endParaRPr>
          </a:p>
          <a:p>
            <a:pPr algn="just"/>
            <a:endParaRPr lang="en-US" sz="2800" dirty="0">
              <a:solidFill>
                <a:srgbClr val="000000"/>
              </a:solidFill>
            </a:endParaRPr>
          </a:p>
          <a:p>
            <a:pPr algn="just"/>
            <a:endParaRPr lang="en-US" sz="3200" dirty="0">
              <a:solidFill>
                <a:srgbClr val="000000"/>
              </a:solidFill>
              <a:latin typeface="Arial"/>
            </a:endParaRPr>
          </a:p>
          <a:p>
            <a:pPr algn="just"/>
            <a:endParaRPr lang="en-US" sz="3200" dirty="0">
              <a:solidFill>
                <a:srgbClr val="000000"/>
              </a:solidFill>
              <a:latin typeface="Arial"/>
            </a:endParaRPr>
          </a:p>
        </p:txBody>
      </p:sp>
      <p:sp>
        <p:nvSpPr>
          <p:cNvPr id="56" name="CustomShape 29"/>
          <p:cNvSpPr/>
          <p:nvPr/>
        </p:nvSpPr>
        <p:spPr>
          <a:xfrm>
            <a:off x="15480000" y="36096428"/>
            <a:ext cx="14040000" cy="3583762"/>
          </a:xfrm>
          <a:prstGeom prst="rect">
            <a:avLst/>
          </a:prstGeom>
          <a:noFill/>
          <a:ln>
            <a:noFill/>
          </a:ln>
        </p:spPr>
        <p:txBody>
          <a:bodyPr lIns="90000" tIns="45000" rIns="90000" bIns="45000"/>
          <a:lstStyle/>
          <a:p>
            <a:pPr algn="just"/>
            <a:r>
              <a:rPr lang="en-US" sz="2400" i="1" dirty="0">
                <a:solidFill>
                  <a:srgbClr val="6487C3"/>
                </a:solidFill>
              </a:rPr>
              <a:t>Region of origin of the particles at the end of the 20-yr long simulation: (A) For all particles over the water column, (B) for particles at the surface, (C) at 20 m depth, (D) at 220 m depth, (E) at 630 m depth, and (F) at 2,000 m depth. The color indicates the region from which the largest number of particles originates, with the regions defined according to the geographical boundaries drawn in (F). The regions are ordered according to the total amount of particles released, the western North Pacific (53.5%), Indonesia (17.2%), the North Indian Basin (13.8%), the eastern North Atlantic including the Mediterranean Sea and the Gulf of Guinea (7.6%), the western North Atlantic (4.6%), the eastern North Pacific (0.6%), the western South Atlantic (0.4%), the western South Indian (0.1%), the eastern South Pacific, and eastern South Atlantic (0.04%).</a:t>
            </a:r>
            <a:endParaRPr lang="en-US" sz="2400" i="1" dirty="0">
              <a:solidFill>
                <a:srgbClr val="6487C3"/>
              </a:solidFill>
              <a:latin typeface="Arial"/>
            </a:endParaRPr>
          </a:p>
          <a:p>
            <a:r>
              <a:rPr lang="en-US" sz="2400" i="1" dirty="0">
                <a:solidFill>
                  <a:srgbClr val="6487C3"/>
                </a:solidFill>
                <a:latin typeface="Arial"/>
              </a:rPr>
              <a:t> </a:t>
            </a:r>
            <a:endParaRPr lang="en-US" dirty="0"/>
          </a:p>
        </p:txBody>
      </p:sp>
      <p:sp>
        <p:nvSpPr>
          <p:cNvPr id="58" name="CustomShape 10"/>
          <p:cNvSpPr/>
          <p:nvPr/>
        </p:nvSpPr>
        <p:spPr>
          <a:xfrm>
            <a:off x="15480000" y="39531512"/>
            <a:ext cx="14040000" cy="1587925"/>
          </a:xfrm>
          <a:prstGeom prst="rect">
            <a:avLst/>
          </a:prstGeom>
          <a:noFill/>
          <a:ln>
            <a:noFill/>
          </a:ln>
        </p:spPr>
        <p:txBody>
          <a:bodyPr lIns="90000" tIns="45000" rIns="90000" bIns="45000"/>
          <a:lstStyle/>
          <a:p>
            <a:pPr algn="just"/>
            <a:r>
              <a:rPr lang="en-US" sz="2400" b="1" dirty="0">
                <a:solidFill>
                  <a:srgbClr val="000000"/>
                </a:solidFill>
              </a:rPr>
              <a:t>For more </a:t>
            </a:r>
            <a:r>
              <a:rPr lang="en-US" sz="2400" b="1" dirty="0" err="1">
                <a:solidFill>
                  <a:srgbClr val="000000"/>
                </a:solidFill>
              </a:rPr>
              <a:t>informations</a:t>
            </a:r>
            <a:r>
              <a:rPr lang="en-US" sz="2400" b="1" dirty="0">
                <a:solidFill>
                  <a:srgbClr val="000000"/>
                </a:solidFill>
              </a:rPr>
              <a:t>: </a:t>
            </a:r>
            <a:r>
              <a:rPr lang="en-US" sz="2400" b="1" dirty="0" err="1">
                <a:solidFill>
                  <a:srgbClr val="000000"/>
                </a:solidFill>
              </a:rPr>
              <a:t>Thierry.Huck@univ-brest.fr</a:t>
            </a:r>
            <a:endParaRPr lang="en-US" sz="2400" b="1" dirty="0">
              <a:solidFill>
                <a:srgbClr val="000000"/>
              </a:solidFill>
            </a:endParaRPr>
          </a:p>
          <a:p>
            <a:pPr algn="just"/>
            <a:r>
              <a:rPr lang="en-US" sz="2400" dirty="0">
                <a:solidFill>
                  <a:srgbClr val="000000"/>
                </a:solidFill>
                <a:hlinkClick r:id="rId10"/>
              </a:rPr>
              <a:t>Huck, T., R. </a:t>
            </a:r>
            <a:r>
              <a:rPr lang="en-US" sz="2400" dirty="0" err="1">
                <a:solidFill>
                  <a:srgbClr val="000000"/>
                </a:solidFill>
                <a:hlinkClick r:id="rId10"/>
              </a:rPr>
              <a:t>Bajon</a:t>
            </a:r>
            <a:r>
              <a:rPr lang="en-US" sz="2400" dirty="0">
                <a:solidFill>
                  <a:srgbClr val="000000"/>
                </a:solidFill>
                <a:hlinkClick r:id="rId10"/>
              </a:rPr>
              <a:t>, N. </a:t>
            </a:r>
            <a:r>
              <a:rPr lang="en-US" sz="2400" dirty="0" err="1">
                <a:solidFill>
                  <a:srgbClr val="000000"/>
                </a:solidFill>
                <a:hlinkClick r:id="rId10"/>
              </a:rPr>
              <a:t>Grima</a:t>
            </a:r>
            <a:r>
              <a:rPr lang="en-US" sz="2400" dirty="0">
                <a:solidFill>
                  <a:srgbClr val="000000"/>
                </a:solidFill>
                <a:hlinkClick r:id="rId10"/>
              </a:rPr>
              <a:t>, E. </a:t>
            </a:r>
            <a:r>
              <a:rPr lang="en-US" sz="2400" dirty="0" err="1">
                <a:solidFill>
                  <a:srgbClr val="000000"/>
                </a:solidFill>
                <a:hlinkClick r:id="rId10"/>
              </a:rPr>
              <a:t>Portela</a:t>
            </a:r>
            <a:r>
              <a:rPr lang="en-US" sz="2400" dirty="0">
                <a:solidFill>
                  <a:srgbClr val="000000"/>
                </a:solidFill>
                <a:hlinkClick r:id="rId10"/>
              </a:rPr>
              <a:t>, J.-M. Molines, T. </a:t>
            </a:r>
            <a:r>
              <a:rPr lang="en-US" sz="2400" dirty="0" err="1">
                <a:solidFill>
                  <a:srgbClr val="000000"/>
                </a:solidFill>
                <a:hlinkClick r:id="rId10"/>
              </a:rPr>
              <a:t>Penduff</a:t>
            </a:r>
            <a:r>
              <a:rPr lang="en-US" sz="2400" dirty="0">
                <a:solidFill>
                  <a:srgbClr val="000000"/>
                </a:solidFill>
                <a:hlinkClick r:id="rId10"/>
              </a:rPr>
              <a:t>, 2022: Three-dimensional dispersion of neutral "plastic" particles in a global ocean model. Frontiers in Analytical Science, 2, 868515, doi: 10.3389/frans.2022.868515.</a:t>
            </a:r>
            <a:r>
              <a:rPr lang="en-US" sz="2400" dirty="0">
                <a:solidFill>
                  <a:srgbClr val="000000"/>
                </a:solidFill>
              </a:rPr>
              <a:t>  </a:t>
            </a:r>
          </a:p>
        </p:txBody>
      </p:sp>
      <p:sp>
        <p:nvSpPr>
          <p:cNvPr id="23" name="TextBox 22"/>
          <p:cNvSpPr txBox="1"/>
          <p:nvPr/>
        </p:nvSpPr>
        <p:spPr>
          <a:xfrm>
            <a:off x="-17021570" y="-8761375"/>
            <a:ext cx="184666" cy="369332"/>
          </a:xfrm>
          <a:prstGeom prst="rect">
            <a:avLst/>
          </a:prstGeom>
          <a:noFill/>
        </p:spPr>
        <p:txBody>
          <a:bodyPr wrap="none" rtlCol="0">
            <a:spAutoFit/>
          </a:bodyPr>
          <a:lstStyle/>
          <a:p>
            <a:endParaRPr lang="en-US"/>
          </a:p>
        </p:txBody>
      </p:sp>
      <p:pic>
        <p:nvPicPr>
          <p:cNvPr id="2" name="Picture 1" descr="NEMO-Websit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657821" y="41536203"/>
            <a:ext cx="2990482" cy="953721"/>
          </a:xfrm>
          <a:prstGeom prst="rect">
            <a:avLst/>
          </a:prstGeom>
        </p:spPr>
      </p:pic>
      <p:pic>
        <p:nvPicPr>
          <p:cNvPr id="18" name="Image 17">
            <a:extLst>
              <a:ext uri="{FF2B5EF4-FFF2-40B4-BE49-F238E27FC236}">
                <a16:creationId xmlns:a16="http://schemas.microsoft.com/office/drawing/2014/main" id="{4BB7C969-E86C-BF4C-A7AA-659F71868E8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28062" y="41362022"/>
            <a:ext cx="3435299" cy="1440000"/>
          </a:xfrm>
          <a:prstGeom prst="rect">
            <a:avLst/>
          </a:prstGeom>
        </p:spPr>
      </p:pic>
      <p:pic>
        <p:nvPicPr>
          <p:cNvPr id="20" name="Image 19">
            <a:extLst>
              <a:ext uri="{FF2B5EF4-FFF2-40B4-BE49-F238E27FC236}">
                <a16:creationId xmlns:a16="http://schemas.microsoft.com/office/drawing/2014/main" id="{A6C80AF2-99F9-3340-94C5-EEEBCF200C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0000" y="14251487"/>
            <a:ext cx="14040000" cy="9400068"/>
          </a:xfrm>
          <a:prstGeom prst="rect">
            <a:avLst/>
          </a:prstGeom>
        </p:spPr>
      </p:pic>
      <p:sp>
        <p:nvSpPr>
          <p:cNvPr id="57" name="CustomShape 29">
            <a:extLst>
              <a:ext uri="{FF2B5EF4-FFF2-40B4-BE49-F238E27FC236}">
                <a16:creationId xmlns:a16="http://schemas.microsoft.com/office/drawing/2014/main" id="{52B74CC3-6A5B-084E-8CA8-7E9FFA05C203}"/>
              </a:ext>
            </a:extLst>
          </p:cNvPr>
          <p:cNvSpPr/>
          <p:nvPr/>
        </p:nvSpPr>
        <p:spPr>
          <a:xfrm>
            <a:off x="720000" y="23583855"/>
            <a:ext cx="14040000" cy="1586727"/>
          </a:xfrm>
          <a:prstGeom prst="rect">
            <a:avLst/>
          </a:prstGeom>
          <a:noFill/>
          <a:ln>
            <a:noFill/>
          </a:ln>
        </p:spPr>
        <p:txBody>
          <a:bodyPr lIns="90000" tIns="45000" rIns="90000" bIns="45000"/>
          <a:lstStyle/>
          <a:p>
            <a:pPr algn="just"/>
            <a:r>
              <a:rPr lang="en-US" sz="2400" i="1" dirty="0">
                <a:solidFill>
                  <a:srgbClr val="6487C3"/>
                </a:solidFill>
              </a:rPr>
              <a:t>(A) Total number of particles (NOP) released annually on the NEMO ORCA 1/12° grid according to </a:t>
            </a:r>
            <a:r>
              <a:rPr lang="en-US" sz="2400" i="1" dirty="0" err="1">
                <a:solidFill>
                  <a:srgbClr val="6487C3"/>
                </a:solidFill>
              </a:rPr>
              <a:t>Lebreton</a:t>
            </a:r>
            <a:r>
              <a:rPr lang="en-US" sz="2400" i="1" dirty="0">
                <a:solidFill>
                  <a:srgbClr val="6487C3"/>
                </a:solidFill>
              </a:rPr>
              <a:t> et al. (2017) river input. (B–F) Number of particles in the surface grid cells 1, 3, 6, 12, and 24 months after their release (log scale). The number in the figure title is the fraction of particles in the surface layer at the time after release: Only 22% remain at the surface after the first month .</a:t>
            </a:r>
            <a:endParaRPr lang="en-US" sz="2400" i="1" dirty="0">
              <a:solidFill>
                <a:srgbClr val="FF950E"/>
              </a:solidFill>
              <a:latin typeface="Arial"/>
            </a:endParaRPr>
          </a:p>
          <a:p>
            <a:pPr>
              <a:spcBef>
                <a:spcPts val="600"/>
              </a:spcBef>
              <a:spcAft>
                <a:spcPts val="1000"/>
              </a:spcAft>
            </a:pPr>
            <a:r>
              <a:rPr lang="en-US" sz="3200" b="1" i="1" dirty="0">
                <a:solidFill>
                  <a:srgbClr val="953735"/>
                </a:solidFill>
                <a:latin typeface="Lucida Grande"/>
                <a:cs typeface="Lucida Grande"/>
              </a:rPr>
              <a:t>Final Horizontal Distribution after 20 </a:t>
            </a:r>
            <a:r>
              <a:rPr lang="en-US" sz="3200" b="1" i="1" dirty="0" err="1">
                <a:solidFill>
                  <a:srgbClr val="953735"/>
                </a:solidFill>
                <a:latin typeface="Lucida Grande"/>
                <a:cs typeface="Lucida Grande"/>
              </a:rPr>
              <a:t>yr</a:t>
            </a:r>
            <a:r>
              <a:rPr lang="en-US" sz="3200" b="1" i="1" dirty="0">
                <a:solidFill>
                  <a:srgbClr val="953735"/>
                </a:solidFill>
                <a:latin typeface="Lucida Grande"/>
                <a:cs typeface="Lucida Grande"/>
              </a:rPr>
              <a:t> of 3D Advection</a:t>
            </a:r>
          </a:p>
          <a:p>
            <a:endParaRPr lang="en-US" sz="2400" i="1" dirty="0">
              <a:solidFill>
                <a:srgbClr val="FF950E"/>
              </a:solidFill>
              <a:latin typeface="Arial"/>
            </a:endParaRPr>
          </a:p>
          <a:p>
            <a:endParaRPr lang="en-US" sz="2400" i="1" dirty="0">
              <a:solidFill>
                <a:srgbClr val="6487C3"/>
              </a:solidFill>
              <a:latin typeface="Arial"/>
            </a:endParaRPr>
          </a:p>
          <a:p>
            <a:r>
              <a:rPr lang="en-US" sz="2400" i="1" dirty="0">
                <a:solidFill>
                  <a:srgbClr val="6487C3"/>
                </a:solidFill>
                <a:latin typeface="Arial"/>
              </a:rPr>
              <a:t> </a:t>
            </a:r>
            <a:endParaRPr lang="en-US" dirty="0"/>
          </a:p>
        </p:txBody>
      </p:sp>
      <p:pic>
        <p:nvPicPr>
          <p:cNvPr id="24" name="Image 23">
            <a:extLst>
              <a:ext uri="{FF2B5EF4-FFF2-40B4-BE49-F238E27FC236}">
                <a16:creationId xmlns:a16="http://schemas.microsoft.com/office/drawing/2014/main" id="{3F74FDBE-2B3E-4A40-902C-83DEB8CE39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0000" y="25680856"/>
            <a:ext cx="14040000" cy="8428715"/>
          </a:xfrm>
          <a:prstGeom prst="rect">
            <a:avLst/>
          </a:prstGeom>
        </p:spPr>
      </p:pic>
      <p:pic>
        <p:nvPicPr>
          <p:cNvPr id="26" name="Image 25">
            <a:extLst>
              <a:ext uri="{FF2B5EF4-FFF2-40B4-BE49-F238E27FC236}">
                <a16:creationId xmlns:a16="http://schemas.microsoft.com/office/drawing/2014/main" id="{4D620C0D-393D-FA4D-8F4A-1F512FA8243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0000" y="35933158"/>
            <a:ext cx="14040000" cy="5265000"/>
          </a:xfrm>
          <a:prstGeom prst="rect">
            <a:avLst/>
          </a:prstGeom>
        </p:spPr>
      </p:pic>
      <p:pic>
        <p:nvPicPr>
          <p:cNvPr id="28" name="Image 27">
            <a:extLst>
              <a:ext uri="{FF2B5EF4-FFF2-40B4-BE49-F238E27FC236}">
                <a16:creationId xmlns:a16="http://schemas.microsoft.com/office/drawing/2014/main" id="{B690D164-2E34-C643-9DCE-C33C336E191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480000" y="4880075"/>
            <a:ext cx="14040000" cy="10162914"/>
          </a:xfrm>
          <a:prstGeom prst="rect">
            <a:avLst/>
          </a:prstGeom>
        </p:spPr>
      </p:pic>
      <p:sp>
        <p:nvSpPr>
          <p:cNvPr id="67" name="CustomShape 29">
            <a:extLst>
              <a:ext uri="{FF2B5EF4-FFF2-40B4-BE49-F238E27FC236}">
                <a16:creationId xmlns:a16="http://schemas.microsoft.com/office/drawing/2014/main" id="{88330CD1-1BA6-FA48-BE04-E002A5AFA0F2}"/>
              </a:ext>
            </a:extLst>
          </p:cNvPr>
          <p:cNvSpPr/>
          <p:nvPr/>
        </p:nvSpPr>
        <p:spPr>
          <a:xfrm>
            <a:off x="720000" y="33980400"/>
            <a:ext cx="14040000" cy="1812526"/>
          </a:xfrm>
          <a:prstGeom prst="rect">
            <a:avLst/>
          </a:prstGeom>
          <a:noFill/>
          <a:ln>
            <a:noFill/>
          </a:ln>
        </p:spPr>
        <p:txBody>
          <a:bodyPr lIns="90000" tIns="45000" rIns="90000" bIns="45000"/>
          <a:lstStyle/>
          <a:p>
            <a:pPr algn="just"/>
            <a:r>
              <a:rPr lang="en-US" sz="2400" i="1" dirty="0">
                <a:solidFill>
                  <a:srgbClr val="6487C3"/>
                </a:solidFill>
              </a:rPr>
              <a:t>(A) Horizontal distribution of particles summed over depth (# per 1/2°×1/2° grid cell). Number of particles per grid cell divided by the layer thickness (in #/m) (B) at the surface, (C) at 20 m depth, (D) at 220 m depth, (E) at 630 m depth, and (F) at 2,000 m depth (log scale). Level 32 at 221 m, with a 22.5 m thickness, contains the largest number of particles (3.7%) and shows the strongest dispersion.</a:t>
            </a:r>
            <a:endParaRPr lang="en-US" sz="2400" i="1" dirty="0">
              <a:solidFill>
                <a:srgbClr val="FF950E"/>
              </a:solidFill>
              <a:latin typeface="Arial"/>
            </a:endParaRPr>
          </a:p>
          <a:p>
            <a:pPr>
              <a:spcBef>
                <a:spcPts val="600"/>
              </a:spcBef>
              <a:spcAft>
                <a:spcPts val="600"/>
              </a:spcAft>
            </a:pPr>
            <a:r>
              <a:rPr lang="en-US" sz="3200" b="1" i="1" dirty="0">
                <a:solidFill>
                  <a:srgbClr val="953735"/>
                </a:solidFill>
                <a:latin typeface="Lucida Grande"/>
                <a:cs typeface="Lucida Grande"/>
              </a:rPr>
              <a:t>Vertical Distribution</a:t>
            </a:r>
          </a:p>
          <a:p>
            <a:endParaRPr lang="en-US" sz="2400" i="1" dirty="0">
              <a:solidFill>
                <a:srgbClr val="FF950E"/>
              </a:solidFill>
              <a:latin typeface="Arial"/>
            </a:endParaRPr>
          </a:p>
          <a:p>
            <a:endParaRPr lang="en-US" sz="2400" i="1" dirty="0">
              <a:solidFill>
                <a:srgbClr val="6487C3"/>
              </a:solidFill>
              <a:latin typeface="Arial"/>
            </a:endParaRPr>
          </a:p>
          <a:p>
            <a:r>
              <a:rPr lang="en-US" sz="2400" i="1" dirty="0">
                <a:solidFill>
                  <a:srgbClr val="6487C3"/>
                </a:solidFill>
                <a:latin typeface="Arial"/>
              </a:rPr>
              <a:t> </a:t>
            </a:r>
            <a:endParaRPr lang="en-US" dirty="0"/>
          </a:p>
        </p:txBody>
      </p:sp>
      <p:sp>
        <p:nvSpPr>
          <p:cNvPr id="68" name="CustomShape 29">
            <a:extLst>
              <a:ext uri="{FF2B5EF4-FFF2-40B4-BE49-F238E27FC236}">
                <a16:creationId xmlns:a16="http://schemas.microsoft.com/office/drawing/2014/main" id="{6FC1A753-AFB3-7F4D-93EE-DCC14C1796AF}"/>
              </a:ext>
            </a:extLst>
          </p:cNvPr>
          <p:cNvSpPr/>
          <p:nvPr/>
        </p:nvSpPr>
        <p:spPr>
          <a:xfrm>
            <a:off x="15480000" y="14834555"/>
            <a:ext cx="14040000" cy="1720800"/>
          </a:xfrm>
          <a:prstGeom prst="rect">
            <a:avLst/>
          </a:prstGeom>
          <a:noFill/>
          <a:ln>
            <a:noFill/>
          </a:ln>
        </p:spPr>
        <p:txBody>
          <a:bodyPr lIns="90000" tIns="45000" rIns="90000" bIns="45000"/>
          <a:lstStyle/>
          <a:p>
            <a:pPr algn="just"/>
            <a:r>
              <a:rPr lang="en-US" sz="2400" i="1" dirty="0">
                <a:solidFill>
                  <a:srgbClr val="6487C3"/>
                </a:solidFill>
              </a:rPr>
              <a:t>Concentration of particles (in #/km</a:t>
            </a:r>
            <a:r>
              <a:rPr lang="en-US" sz="2400" i="1" baseline="30000" dirty="0">
                <a:solidFill>
                  <a:srgbClr val="6487C3"/>
                </a:solidFill>
              </a:rPr>
              <a:t>3</a:t>
            </a:r>
            <a:r>
              <a:rPr lang="en-US" sz="2400" i="1" dirty="0">
                <a:solidFill>
                  <a:srgbClr val="6487C3"/>
                </a:solidFill>
              </a:rPr>
              <a:t>) as a function of latitude and depth at the end of the 20-yr long simulation, zonally averaged over (A) the global domain, (B) the Atlantic, (C) Pacific, and (D) Indian sectors. The prominent tongue at 2000 m is clearly associated with the North Atlantic Deep Water.</a:t>
            </a:r>
          </a:p>
          <a:p>
            <a:pPr algn="just">
              <a:spcBef>
                <a:spcPts val="1200"/>
              </a:spcBef>
              <a:spcAft>
                <a:spcPts val="600"/>
              </a:spcAft>
            </a:pPr>
            <a:r>
              <a:rPr lang="en-US" sz="3200" b="1" i="1" dirty="0">
                <a:solidFill>
                  <a:srgbClr val="953735"/>
                </a:solidFill>
                <a:latin typeface="Lucida Grande"/>
                <a:cs typeface="Lucida Grande"/>
              </a:rPr>
              <a:t>Particles Age</a:t>
            </a:r>
          </a:p>
        </p:txBody>
      </p:sp>
      <p:pic>
        <p:nvPicPr>
          <p:cNvPr id="32" name="Image 31">
            <a:extLst>
              <a:ext uri="{FF2B5EF4-FFF2-40B4-BE49-F238E27FC236}">
                <a16:creationId xmlns:a16="http://schemas.microsoft.com/office/drawing/2014/main" id="{05FF43AA-CDDD-FC4A-9CA2-8C43819984C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480000" y="16602869"/>
            <a:ext cx="14040000" cy="8845200"/>
          </a:xfrm>
          <a:prstGeom prst="rect">
            <a:avLst/>
          </a:prstGeom>
        </p:spPr>
      </p:pic>
      <p:sp>
        <p:nvSpPr>
          <p:cNvPr id="80" name="CustomShape 29">
            <a:extLst>
              <a:ext uri="{FF2B5EF4-FFF2-40B4-BE49-F238E27FC236}">
                <a16:creationId xmlns:a16="http://schemas.microsoft.com/office/drawing/2014/main" id="{5B5DE340-4890-6F41-AC30-0149AC7F8C3C}"/>
              </a:ext>
            </a:extLst>
          </p:cNvPr>
          <p:cNvSpPr/>
          <p:nvPr/>
        </p:nvSpPr>
        <p:spPr>
          <a:xfrm>
            <a:off x="15480000" y="25467082"/>
            <a:ext cx="14040000" cy="1796561"/>
          </a:xfrm>
          <a:prstGeom prst="rect">
            <a:avLst/>
          </a:prstGeom>
          <a:noFill/>
          <a:ln>
            <a:noFill/>
          </a:ln>
        </p:spPr>
        <p:txBody>
          <a:bodyPr lIns="90000" tIns="45000" rIns="90000" bIns="45000"/>
          <a:lstStyle/>
          <a:p>
            <a:pPr algn="just"/>
            <a:r>
              <a:rPr lang="en-US" sz="2400" i="1" dirty="0">
                <a:solidFill>
                  <a:srgbClr val="6487C3"/>
                </a:solidFill>
              </a:rPr>
              <a:t>Mean age of the particles at different depth at the end of the 20-yr long simulation (in year): (A) For all particles summed over depth, (B) for particles at the surface, (C) at 20 m depth, (D) at 220 m depth, (E) at 630 m depth, and (F) at 2,000 m depth. </a:t>
            </a:r>
            <a:endParaRPr lang="en-US" sz="2400" i="1" dirty="0">
              <a:solidFill>
                <a:srgbClr val="FF950E"/>
              </a:solidFill>
              <a:latin typeface="Arial"/>
            </a:endParaRPr>
          </a:p>
          <a:p>
            <a:pPr>
              <a:spcBef>
                <a:spcPts val="1200"/>
              </a:spcBef>
              <a:spcAft>
                <a:spcPts val="600"/>
              </a:spcAft>
            </a:pPr>
            <a:r>
              <a:rPr lang="en-US" sz="3200" b="1" i="1" dirty="0">
                <a:solidFill>
                  <a:srgbClr val="953735"/>
                </a:solidFill>
                <a:latin typeface="Lucida Grande"/>
                <a:cs typeface="Lucida Grande"/>
              </a:rPr>
              <a:t>Particles Origin</a:t>
            </a:r>
          </a:p>
          <a:p>
            <a:endParaRPr lang="en-US" sz="3200" b="1" i="1" dirty="0">
              <a:solidFill>
                <a:srgbClr val="953735"/>
              </a:solidFill>
              <a:latin typeface="Lucida Grande"/>
              <a:cs typeface="Lucida Grande"/>
            </a:endParaRPr>
          </a:p>
          <a:p>
            <a:endParaRPr lang="en-US" sz="2400" i="1" dirty="0">
              <a:solidFill>
                <a:srgbClr val="FF950E"/>
              </a:solidFill>
              <a:latin typeface="Arial"/>
            </a:endParaRPr>
          </a:p>
          <a:p>
            <a:endParaRPr lang="en-US" sz="2400" i="1" dirty="0">
              <a:solidFill>
                <a:srgbClr val="6487C3"/>
              </a:solidFill>
              <a:latin typeface="Arial"/>
            </a:endParaRPr>
          </a:p>
          <a:p>
            <a:r>
              <a:rPr lang="en-US" sz="2400" i="1" dirty="0">
                <a:solidFill>
                  <a:srgbClr val="6487C3"/>
                </a:solidFill>
                <a:latin typeface="Arial"/>
              </a:rPr>
              <a:t> </a:t>
            </a:r>
            <a:endParaRPr lang="en-US" dirty="0"/>
          </a:p>
        </p:txBody>
      </p:sp>
      <p:pic>
        <p:nvPicPr>
          <p:cNvPr id="34" name="Image 33">
            <a:extLst>
              <a:ext uri="{FF2B5EF4-FFF2-40B4-BE49-F238E27FC236}">
                <a16:creationId xmlns:a16="http://schemas.microsoft.com/office/drawing/2014/main" id="{ABACA917-C484-624A-ADA9-E4AF3CDB3F3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480000" y="27213100"/>
            <a:ext cx="14040000" cy="8904564"/>
          </a:xfrm>
          <a:prstGeom prst="rect">
            <a:avLst/>
          </a:prstGeom>
        </p:spPr>
      </p:pic>
      <p:sp>
        <p:nvSpPr>
          <p:cNvPr id="81" name="CustomShape 29">
            <a:extLst>
              <a:ext uri="{FF2B5EF4-FFF2-40B4-BE49-F238E27FC236}">
                <a16:creationId xmlns:a16="http://schemas.microsoft.com/office/drawing/2014/main" id="{0DA4DAFD-B151-3042-81A7-37699E0C4D68}"/>
              </a:ext>
            </a:extLst>
          </p:cNvPr>
          <p:cNvSpPr/>
          <p:nvPr/>
        </p:nvSpPr>
        <p:spPr>
          <a:xfrm>
            <a:off x="15480000" y="4318439"/>
            <a:ext cx="14040000" cy="757578"/>
          </a:xfrm>
          <a:prstGeom prst="rect">
            <a:avLst/>
          </a:prstGeom>
          <a:noFill/>
          <a:ln>
            <a:noFill/>
          </a:ln>
        </p:spPr>
        <p:txBody>
          <a:bodyPr lIns="90000" tIns="45000" rIns="90000" bIns="45000"/>
          <a:lstStyle/>
          <a:p>
            <a:pPr>
              <a:spcBef>
                <a:spcPts val="600"/>
              </a:spcBef>
              <a:spcAft>
                <a:spcPts val="600"/>
              </a:spcAft>
            </a:pPr>
            <a:r>
              <a:rPr lang="en-US" sz="3200" b="1" i="1" dirty="0">
                <a:solidFill>
                  <a:srgbClr val="953735"/>
                </a:solidFill>
                <a:latin typeface="Lucida Grande"/>
                <a:cs typeface="Lucida Grande"/>
              </a:rPr>
              <a:t>Final Distribution as a Function of Latitude and Depth</a:t>
            </a:r>
          </a:p>
          <a:p>
            <a:endParaRPr lang="en-US" sz="2400" i="1" dirty="0">
              <a:solidFill>
                <a:srgbClr val="FF950E"/>
              </a:solidFill>
              <a:latin typeface="Arial"/>
            </a:endParaRPr>
          </a:p>
          <a:p>
            <a:endParaRPr lang="en-US" sz="2400" i="1" dirty="0">
              <a:solidFill>
                <a:srgbClr val="6487C3"/>
              </a:solidFill>
              <a:latin typeface="Arial"/>
            </a:endParaRPr>
          </a:p>
          <a:p>
            <a:r>
              <a:rPr lang="en-US" sz="2400" i="1" dirty="0">
                <a:solidFill>
                  <a:srgbClr val="6487C3"/>
                </a:solidFill>
                <a:latin typeface="Arial"/>
              </a:rPr>
              <a:t> </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3401</TotalTime>
  <Words>1068</Words>
  <Application>Microsoft Macintosh PowerPoint</Application>
  <PresentationFormat>Personnalisé</PresentationFormat>
  <Paragraphs>45</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Arial</vt:lpstr>
      <vt:lpstr>Arial Rounded MT Bold</vt:lpstr>
      <vt:lpstr>DejaVu Sans</vt:lpstr>
      <vt:lpstr>Lucida Grande</vt:lpstr>
      <vt:lpstr>StarSymbol</vt:lpstr>
      <vt:lpstr>Times New Roman</vt:lpstr>
      <vt:lpstr>Office Theme</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Microsoft Office User</cp:lastModifiedBy>
  <cp:revision>116</cp:revision>
  <cp:lastPrinted>2022-06-26T21:17:49Z</cp:lastPrinted>
  <dcterms:modified xsi:type="dcterms:W3CDTF">2022-06-26T21:29:55Z</dcterms:modified>
</cp:coreProperties>
</file>